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85" r:id="rId6"/>
    <p:sldId id="261" r:id="rId7"/>
    <p:sldId id="260" r:id="rId8"/>
    <p:sldId id="265" r:id="rId9"/>
    <p:sldId id="263" r:id="rId10"/>
    <p:sldId id="264" r:id="rId11"/>
    <p:sldId id="266" r:id="rId12"/>
    <p:sldId id="271" r:id="rId13"/>
    <p:sldId id="267" r:id="rId14"/>
    <p:sldId id="268" r:id="rId15"/>
    <p:sldId id="269" r:id="rId16"/>
    <p:sldId id="272" r:id="rId17"/>
    <p:sldId id="273" r:id="rId18"/>
    <p:sldId id="275" r:id="rId19"/>
    <p:sldId id="276" r:id="rId20"/>
    <p:sldId id="262" r:id="rId21"/>
    <p:sldId id="277" r:id="rId22"/>
    <p:sldId id="279" r:id="rId23"/>
    <p:sldId id="278" r:id="rId24"/>
    <p:sldId id="280" r:id="rId25"/>
    <p:sldId id="281" r:id="rId26"/>
    <p:sldId id="283" r:id="rId27"/>
    <p:sldId id="284" r:id="rId28"/>
    <p:sldId id="282" r:id="rId2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FF"/>
    <a:srgbClr val="0000FF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EC1D3-36FC-4B72-B45B-EC8B5373CCA2}" type="datetimeFigureOut">
              <a:rPr lang="zh-TW" altLang="en-US" smtClean="0"/>
              <a:t>2023/1/9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2FAC4-FE5D-4EAE-9C60-CF476DB027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3565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EC1D3-36FC-4B72-B45B-EC8B5373CCA2}" type="datetimeFigureOut">
              <a:rPr lang="zh-TW" altLang="en-US" smtClean="0"/>
              <a:t>2023/1/9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2FAC4-FE5D-4EAE-9C60-CF476DB027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8145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EC1D3-36FC-4B72-B45B-EC8B5373CCA2}" type="datetimeFigureOut">
              <a:rPr lang="zh-TW" altLang="en-US" smtClean="0"/>
              <a:t>2023/1/9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2FAC4-FE5D-4EAE-9C60-CF476DB027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0236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EC1D3-36FC-4B72-B45B-EC8B5373CCA2}" type="datetimeFigureOut">
              <a:rPr lang="zh-TW" altLang="en-US" smtClean="0"/>
              <a:t>2023/1/9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2FAC4-FE5D-4EAE-9C60-CF476DB027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988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EC1D3-36FC-4B72-B45B-EC8B5373CCA2}" type="datetimeFigureOut">
              <a:rPr lang="zh-TW" altLang="en-US" smtClean="0"/>
              <a:t>2023/1/9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2FAC4-FE5D-4EAE-9C60-CF476DB027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2917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EC1D3-36FC-4B72-B45B-EC8B5373CCA2}" type="datetimeFigureOut">
              <a:rPr lang="zh-TW" altLang="en-US" smtClean="0"/>
              <a:t>2023/1/9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2FAC4-FE5D-4EAE-9C60-CF476DB027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4650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EC1D3-36FC-4B72-B45B-EC8B5373CCA2}" type="datetimeFigureOut">
              <a:rPr lang="zh-TW" altLang="en-US" smtClean="0"/>
              <a:t>2023/1/9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2FAC4-FE5D-4EAE-9C60-CF476DB027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9297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EC1D3-36FC-4B72-B45B-EC8B5373CCA2}" type="datetimeFigureOut">
              <a:rPr lang="zh-TW" altLang="en-US" smtClean="0"/>
              <a:t>2023/1/9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2FAC4-FE5D-4EAE-9C60-CF476DB027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0735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EC1D3-36FC-4B72-B45B-EC8B5373CCA2}" type="datetimeFigureOut">
              <a:rPr lang="zh-TW" altLang="en-US" smtClean="0"/>
              <a:t>2023/1/9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2FAC4-FE5D-4EAE-9C60-CF476DB027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6691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EC1D3-36FC-4B72-B45B-EC8B5373CCA2}" type="datetimeFigureOut">
              <a:rPr lang="zh-TW" altLang="en-US" smtClean="0"/>
              <a:t>2023/1/9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2FAC4-FE5D-4EAE-9C60-CF476DB027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7877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EC1D3-36FC-4B72-B45B-EC8B5373CCA2}" type="datetimeFigureOut">
              <a:rPr lang="zh-TW" altLang="en-US" smtClean="0"/>
              <a:t>2023/1/9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2FAC4-FE5D-4EAE-9C60-CF476DB027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4786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EC1D3-36FC-4B72-B45B-EC8B5373CCA2}" type="datetimeFigureOut">
              <a:rPr lang="zh-TW" altLang="en-US" smtClean="0"/>
              <a:t>2023/1/9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2FAC4-FE5D-4EAE-9C60-CF476DB027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4130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2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openxmlformats.org/officeDocument/2006/relationships/image" Target="../media/image4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20.png"/><Relationship Id="rId3" Type="http://schemas.openxmlformats.org/officeDocument/2006/relationships/image" Target="../media/image17.png"/><Relationship Id="rId21" Type="http://schemas.openxmlformats.org/officeDocument/2006/relationships/image" Target="../media/image23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6.png"/><Relationship Id="rId5" Type="http://schemas.openxmlformats.org/officeDocument/2006/relationships/image" Target="../media/image6.png"/><Relationship Id="rId15" Type="http://schemas.openxmlformats.org/officeDocument/2006/relationships/image" Target="../media/image4.gif"/><Relationship Id="rId23" Type="http://schemas.openxmlformats.org/officeDocument/2006/relationships/image" Target="../media/image25.png"/><Relationship Id="rId10" Type="http://schemas.openxmlformats.org/officeDocument/2006/relationships/image" Target="../media/image11.png"/><Relationship Id="rId19" Type="http://schemas.openxmlformats.org/officeDocument/2006/relationships/image" Target="../media/image2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07077" y="1122363"/>
            <a:ext cx="11321934" cy="2387600"/>
          </a:xfrm>
        </p:spPr>
        <p:txBody>
          <a:bodyPr>
            <a:normAutofit/>
          </a:bodyPr>
          <a:lstStyle/>
          <a:p>
            <a:r>
              <a:rPr lang="en-US" altLang="zh-TW" dirty="0" err="1" smtClean="0"/>
              <a:t>ModelAngelo</a:t>
            </a:r>
            <a:r>
              <a:rPr lang="en-US" altLang="zh-TW" dirty="0" smtClean="0"/>
              <a:t>:</a:t>
            </a:r>
            <a:br>
              <a:rPr lang="en-US" altLang="zh-TW" dirty="0" smtClean="0"/>
            </a:br>
            <a:r>
              <a:rPr lang="en-US" altLang="zh-TW" sz="4400" dirty="0" smtClean="0"/>
              <a:t>Automated Model Building in </a:t>
            </a:r>
            <a:r>
              <a:rPr lang="en-US" altLang="zh-TW" sz="4400" dirty="0" err="1" smtClean="0"/>
              <a:t>Cryo</a:t>
            </a:r>
            <a:r>
              <a:rPr lang="en-US" altLang="zh-TW" sz="4400" dirty="0" smtClean="0"/>
              <a:t>-EM Maps</a:t>
            </a:r>
            <a:endParaRPr lang="zh-TW" altLang="en-US" sz="44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林思涵</a:t>
            </a:r>
            <a:endParaRPr lang="en-US" altLang="zh-TW" dirty="0" smtClean="0"/>
          </a:p>
          <a:p>
            <a:r>
              <a:rPr lang="en-US" altLang="zh-TW" dirty="0" smtClean="0"/>
              <a:t>2023/01/09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026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標題 6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altLang="zh-TW" dirty="0" smtClean="0"/>
                  <a:t>ModelAngelo</a:t>
                </a:r>
                <a:br>
                  <a:rPr lang="en-US" altLang="zh-TW" dirty="0" smtClean="0"/>
                </a:br>
                <a:r>
                  <a:rPr lang="en-US" altLang="zh-TW" dirty="0" smtClean="0"/>
                  <a:t>Input: </a:t>
                </a:r>
                <a:r>
                  <a:rPr lang="en-US" altLang="zh-TW" dirty="0" err="1" smtClean="0"/>
                  <a:t>Cryo</a:t>
                </a:r>
                <a:r>
                  <a:rPr lang="en-US" altLang="zh-TW" dirty="0" smtClean="0"/>
                  <a:t>-EM map (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altLang="zh-TW" dirty="0" smtClean="0"/>
                  <a:t>) + Sequence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7" name="標題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7" t="-10599" b="-179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/>
          <p:cNvSpPr txBox="1"/>
          <p:nvPr/>
        </p:nvSpPr>
        <p:spPr>
          <a:xfrm>
            <a:off x="3550024" y="2039064"/>
            <a:ext cx="8516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>
                <a:solidFill>
                  <a:schemeClr val="accent2"/>
                </a:solidFill>
              </a:rPr>
              <a:t>Cryo</a:t>
            </a:r>
            <a:r>
              <a:rPr lang="en-US" altLang="zh-TW" dirty="0" smtClean="0">
                <a:solidFill>
                  <a:schemeClr val="accent2"/>
                </a:solidFill>
              </a:rPr>
              <a:t>-EM Attention module</a:t>
            </a:r>
            <a:r>
              <a:rPr lang="en-US" altLang="zh-TW" dirty="0" smtClean="0"/>
              <a:t> + </a:t>
            </a:r>
            <a:r>
              <a:rPr lang="en-US" altLang="zh-TW" dirty="0" smtClean="0">
                <a:solidFill>
                  <a:srgbClr val="0000FF"/>
                </a:solidFill>
              </a:rPr>
              <a:t>Sequence Attention module</a:t>
            </a:r>
            <a:r>
              <a:rPr lang="en-US" altLang="zh-TW" dirty="0" smtClean="0"/>
              <a:t> + </a:t>
            </a:r>
            <a:r>
              <a:rPr lang="en-US" altLang="zh-TW" dirty="0" smtClean="0">
                <a:solidFill>
                  <a:schemeClr val="accent6"/>
                </a:solidFill>
              </a:rPr>
              <a:t>Spatial Invariant Point</a:t>
            </a:r>
            <a:r>
              <a:rPr lang="en-US" altLang="zh-TW" dirty="0" smtClean="0"/>
              <a:t> </a:t>
            </a:r>
          </a:p>
          <a:p>
            <a:r>
              <a:rPr lang="zh-TW" altLang="en-US" dirty="0" smtClean="0"/>
              <a:t>　　　　　　　　　　　　　　　　　　　　　　　　 </a:t>
            </a:r>
            <a:r>
              <a:rPr lang="en-US" altLang="zh-TW" dirty="0" smtClean="0">
                <a:solidFill>
                  <a:schemeClr val="accent6"/>
                </a:solidFill>
              </a:rPr>
              <a:t>Attention module</a:t>
            </a:r>
            <a:endParaRPr lang="zh-TW" altLang="en-US" dirty="0">
              <a:solidFill>
                <a:schemeClr val="accent6"/>
              </a:solidFill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>
            <a:off x="3348071" y="3899647"/>
            <a:ext cx="2019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329" y="2650189"/>
            <a:ext cx="4733364" cy="4192826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8148391" y="2773818"/>
            <a:ext cx="41024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待決定</a:t>
            </a:r>
            <a:r>
              <a:rPr lang="zh-TW" altLang="en-US" dirty="0" smtClean="0"/>
              <a:t>事項：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The amino-acid types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The chain directions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The side chain placements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The correspondence to the given sequence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756458" y="2039064"/>
            <a:ext cx="2591616" cy="73983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Residue Segmentation</a:t>
            </a:r>
            <a:endParaRPr lang="zh-TW" altLang="en-US" sz="2000" dirty="0" smtClean="0">
              <a:solidFill>
                <a:schemeClr val="tx1"/>
              </a:solidFill>
            </a:endParaRPr>
          </a:p>
          <a:p>
            <a:pPr algn="ctr"/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56458" y="3510417"/>
            <a:ext cx="2591615" cy="73983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GNN</a:t>
            </a:r>
          </a:p>
          <a:p>
            <a:pPr algn="ctr"/>
            <a:r>
              <a:rPr lang="en-US" altLang="zh-TW" sz="2000" dirty="0" smtClean="0"/>
              <a:t>All-Atom Modelling</a:t>
            </a:r>
            <a:endParaRPr lang="zh-TW" altLang="en-US" sz="2000" dirty="0" smtClean="0"/>
          </a:p>
        </p:txBody>
      </p:sp>
      <p:sp>
        <p:nvSpPr>
          <p:cNvPr id="17" name="矩形 16"/>
          <p:cNvSpPr/>
          <p:nvPr/>
        </p:nvSpPr>
        <p:spPr>
          <a:xfrm>
            <a:off x="756458" y="4981770"/>
            <a:ext cx="2591613" cy="781397"/>
          </a:xfrm>
          <a:prstGeom prst="rect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HMM</a:t>
            </a:r>
          </a:p>
          <a:p>
            <a:pPr algn="ctr"/>
            <a:r>
              <a:rPr lang="en-US" altLang="zh-TW" sz="2000" dirty="0" smtClean="0"/>
              <a:t>Post-processed</a:t>
            </a:r>
            <a:endParaRPr lang="zh-TW" altLang="en-US" sz="2000" dirty="0"/>
          </a:p>
        </p:txBody>
      </p:sp>
      <p:sp>
        <p:nvSpPr>
          <p:cNvPr id="18" name="向下箭號 17"/>
          <p:cNvSpPr/>
          <p:nvPr/>
        </p:nvSpPr>
        <p:spPr>
          <a:xfrm>
            <a:off x="1985761" y="2953464"/>
            <a:ext cx="133006" cy="3823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19" name="向下箭號 18"/>
          <p:cNvSpPr/>
          <p:nvPr/>
        </p:nvSpPr>
        <p:spPr>
          <a:xfrm>
            <a:off x="1985761" y="4424817"/>
            <a:ext cx="133006" cy="3823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</p:spTree>
    <p:extLst>
      <p:ext uri="{BB962C8B-B14F-4D97-AF65-F5344CB8AC3E}">
        <p14:creationId xmlns:p14="http://schemas.microsoft.com/office/powerpoint/2010/main" val="294098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標題 6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altLang="zh-TW" dirty="0" smtClean="0"/>
                  <a:t>ModelAngelo</a:t>
                </a:r>
                <a:br>
                  <a:rPr lang="en-US" altLang="zh-TW" dirty="0" smtClean="0"/>
                </a:br>
                <a:r>
                  <a:rPr lang="en-US" altLang="zh-TW" dirty="0" smtClean="0"/>
                  <a:t>Input: </a:t>
                </a:r>
                <a:r>
                  <a:rPr lang="en-US" altLang="zh-TW" dirty="0" err="1" smtClean="0"/>
                  <a:t>Cryo</a:t>
                </a:r>
                <a:r>
                  <a:rPr lang="en-US" altLang="zh-TW" dirty="0" smtClean="0"/>
                  <a:t>-EM map (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altLang="zh-TW" dirty="0" smtClean="0"/>
                  <a:t>) + Sequence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7" name="標題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7" t="-10599" b="-179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/>
          <p:cNvSpPr txBox="1"/>
          <p:nvPr/>
        </p:nvSpPr>
        <p:spPr>
          <a:xfrm>
            <a:off x="3550024" y="2039064"/>
            <a:ext cx="8516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>
                <a:solidFill>
                  <a:schemeClr val="accent2"/>
                </a:solidFill>
              </a:rPr>
              <a:t>Cryo</a:t>
            </a:r>
            <a:r>
              <a:rPr lang="en-US" altLang="zh-TW" dirty="0" smtClean="0">
                <a:solidFill>
                  <a:schemeClr val="accent2"/>
                </a:solidFill>
              </a:rPr>
              <a:t>-EM Attention module</a:t>
            </a:r>
            <a:r>
              <a:rPr lang="en-US" altLang="zh-TW" dirty="0" smtClean="0"/>
              <a:t> </a:t>
            </a:r>
            <a:r>
              <a:rPr lang="en-US" altLang="zh-TW" dirty="0" smtClean="0">
                <a:solidFill>
                  <a:schemeClr val="bg1">
                    <a:lumMod val="65000"/>
                  </a:schemeClr>
                </a:solidFill>
              </a:rPr>
              <a:t>+ Sequence Attention module + Spatial Invariant Point </a:t>
            </a:r>
          </a:p>
          <a:p>
            <a:r>
              <a:rPr lang="zh-TW" altLang="en-US" dirty="0" smtClean="0">
                <a:solidFill>
                  <a:schemeClr val="bg1">
                    <a:lumMod val="65000"/>
                  </a:schemeClr>
                </a:solidFill>
              </a:rPr>
              <a:t>　　　　　　　　　　　　　　　　　　　　　　　　 </a:t>
            </a:r>
            <a:r>
              <a:rPr lang="en-US" altLang="zh-TW" dirty="0" smtClean="0">
                <a:solidFill>
                  <a:schemeClr val="bg1">
                    <a:lumMod val="65000"/>
                  </a:schemeClr>
                </a:solidFill>
              </a:rPr>
              <a:t>Attention module</a:t>
            </a: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>
            <a:off x="3348071" y="3899647"/>
            <a:ext cx="2019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022" y="2568355"/>
            <a:ext cx="4733364" cy="419282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289174" y="2588576"/>
            <a:ext cx="2994212" cy="4172605"/>
          </a:xfrm>
          <a:prstGeom prst="rect">
            <a:avLst/>
          </a:prstGeom>
          <a:solidFill>
            <a:schemeClr val="bg1">
              <a:lumMod val="65000"/>
              <a:alpha val="9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8236731" y="2799746"/>
                <a:ext cx="4057521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/>
                  <a:t>主要</a:t>
                </a:r>
                <a:r>
                  <a:rPr lang="zh-TW" altLang="en-US" dirty="0" smtClean="0"/>
                  <a:t>目標：</a:t>
                </a:r>
                <a:endParaRPr lang="en-US" altLang="zh-TW" dirty="0" smtClean="0"/>
              </a:p>
              <a:p>
                <a:r>
                  <a:rPr lang="zh-TW" altLang="en-US" dirty="0"/>
                  <a:t>　</a:t>
                </a:r>
                <a:r>
                  <a:rPr lang="zh-TW" altLang="en-US" dirty="0" smtClean="0"/>
                  <a:t>　建立</a:t>
                </a:r>
                <a:r>
                  <a:rPr lang="en-US" altLang="zh-TW" dirty="0" smtClean="0"/>
                  <a:t>GNN</a:t>
                </a:r>
                <a:r>
                  <a:rPr lang="zh-TW" altLang="en-US" dirty="0" smtClean="0"/>
                  <a:t>需要的</a:t>
                </a:r>
                <a:r>
                  <a:rPr lang="en-US" altLang="zh-TW" dirty="0" smtClean="0"/>
                  <a:t>Graph</a:t>
                </a:r>
              </a:p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Graph nodes: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zh-TW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zh-TW" alt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atom</a:t>
                </a:r>
              </a:p>
              <a:p>
                <a:r>
                  <a:rPr lang="en-US" altLang="zh-TW" strike="sngStrike" dirty="0" smtClean="0"/>
                  <a:t>Graph edges</a:t>
                </a:r>
                <a:r>
                  <a:rPr lang="en-US" altLang="zh-TW" dirty="0" smtClean="0"/>
                  <a:t>: </a:t>
                </a:r>
                <a:r>
                  <a:rPr lang="zh-TW" altLang="en-US" dirty="0" smtClean="0"/>
                  <a:t>用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nodes</a:t>
                </a:r>
                <a:r>
                  <a:rPr lang="zh-TW" altLang="en-US" dirty="0" smtClean="0">
                    <a:solidFill>
                      <a:srgbClr val="FF0000"/>
                    </a:solidFill>
                  </a:rPr>
                  <a:t>周圍的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density</a:t>
                </a:r>
                <a:r>
                  <a:rPr lang="zh-TW" altLang="en-US" dirty="0" smtClean="0"/>
                  <a:t>替代</a:t>
                </a:r>
                <a:endParaRPr lang="en-US" altLang="zh-TW" dirty="0" smtClean="0"/>
              </a:p>
              <a:p>
                <a:endParaRPr lang="en-US" altLang="zh-TW" dirty="0"/>
              </a:p>
              <a:p>
                <a:r>
                  <a:rPr lang="zh-TW" altLang="en-US" dirty="0" smtClean="0"/>
                  <a:t>主要作用：</a:t>
                </a:r>
                <a:r>
                  <a:rPr lang="en-US" altLang="zh-TW" dirty="0" smtClean="0"/>
                  <a:t> This allows the network </a:t>
                </a:r>
              </a:p>
              <a:p>
                <a:r>
                  <a:rPr lang="en-US" altLang="zh-TW" dirty="0" smtClean="0"/>
                  <a:t>	to see how strong the density </a:t>
                </a:r>
              </a:p>
              <a:p>
                <a:r>
                  <a:rPr lang="en-US" altLang="zh-TW" dirty="0" smtClean="0"/>
                  <a:t>	between two nodes is </a:t>
                </a:r>
              </a:p>
              <a:p>
                <a:r>
                  <a:rPr lang="en-US" altLang="zh-TW" dirty="0" smtClean="0"/>
                  <a:t>before it makes decisions to mix features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6731" y="2799746"/>
                <a:ext cx="4057521" cy="2862322"/>
              </a:xfrm>
              <a:prstGeom prst="rect">
                <a:avLst/>
              </a:prstGeom>
              <a:blipFill>
                <a:blip r:embed="rId4"/>
                <a:stretch>
                  <a:fillRect l="-1201" t="-851" r="-6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756458" y="2039064"/>
            <a:ext cx="2591616" cy="73983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Residue Segmentation</a:t>
            </a:r>
            <a:endParaRPr lang="zh-TW" altLang="en-US" sz="2000" dirty="0" smtClean="0">
              <a:solidFill>
                <a:schemeClr val="tx1"/>
              </a:solidFill>
            </a:endParaRPr>
          </a:p>
          <a:p>
            <a:pPr algn="ctr"/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56458" y="3510417"/>
            <a:ext cx="2591615" cy="73983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GNN</a:t>
            </a:r>
          </a:p>
          <a:p>
            <a:pPr algn="ctr"/>
            <a:r>
              <a:rPr lang="en-US" altLang="zh-TW" sz="2000" dirty="0" smtClean="0"/>
              <a:t>All-Atom Modelling</a:t>
            </a:r>
            <a:endParaRPr lang="zh-TW" altLang="en-US" sz="2000" dirty="0" smtClean="0"/>
          </a:p>
        </p:txBody>
      </p:sp>
      <p:sp>
        <p:nvSpPr>
          <p:cNvPr id="17" name="矩形 16"/>
          <p:cNvSpPr/>
          <p:nvPr/>
        </p:nvSpPr>
        <p:spPr>
          <a:xfrm>
            <a:off x="756458" y="4981770"/>
            <a:ext cx="2591613" cy="781397"/>
          </a:xfrm>
          <a:prstGeom prst="rect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HMM</a:t>
            </a:r>
          </a:p>
          <a:p>
            <a:pPr algn="ctr"/>
            <a:r>
              <a:rPr lang="en-US" altLang="zh-TW" sz="2000" dirty="0" smtClean="0"/>
              <a:t>Post-processed</a:t>
            </a:r>
            <a:endParaRPr lang="zh-TW" altLang="en-US" sz="2000" dirty="0"/>
          </a:p>
        </p:txBody>
      </p:sp>
      <p:sp>
        <p:nvSpPr>
          <p:cNvPr id="18" name="向下箭號 17"/>
          <p:cNvSpPr/>
          <p:nvPr/>
        </p:nvSpPr>
        <p:spPr>
          <a:xfrm>
            <a:off x="1985761" y="2953464"/>
            <a:ext cx="133006" cy="3823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19" name="向下箭號 18"/>
          <p:cNvSpPr/>
          <p:nvPr/>
        </p:nvSpPr>
        <p:spPr>
          <a:xfrm>
            <a:off x="1985761" y="4424817"/>
            <a:ext cx="133006" cy="3823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</p:spTree>
    <p:extLst>
      <p:ext uri="{BB962C8B-B14F-4D97-AF65-F5344CB8AC3E}">
        <p14:creationId xmlns:p14="http://schemas.microsoft.com/office/powerpoint/2010/main" val="334297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標題 6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altLang="zh-TW" dirty="0" smtClean="0"/>
                  <a:t>ModelAngelo</a:t>
                </a:r>
                <a:br>
                  <a:rPr lang="en-US" altLang="zh-TW" dirty="0" smtClean="0"/>
                </a:br>
                <a:r>
                  <a:rPr lang="en-US" altLang="zh-TW" dirty="0" smtClean="0"/>
                  <a:t>Input: </a:t>
                </a:r>
                <a:r>
                  <a:rPr lang="en-US" altLang="zh-TW" dirty="0" err="1" smtClean="0"/>
                  <a:t>Cryo</a:t>
                </a:r>
                <a:r>
                  <a:rPr lang="en-US" altLang="zh-TW" dirty="0" smtClean="0"/>
                  <a:t>-EM map (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altLang="zh-TW" dirty="0" smtClean="0"/>
                  <a:t>) + Sequence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7" name="標題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7" t="-10599" b="-179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/>
          <p:cNvSpPr txBox="1"/>
          <p:nvPr/>
        </p:nvSpPr>
        <p:spPr>
          <a:xfrm>
            <a:off x="3550024" y="2039064"/>
            <a:ext cx="8516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>
                <a:solidFill>
                  <a:schemeClr val="accent2"/>
                </a:solidFill>
              </a:rPr>
              <a:t>Cryo</a:t>
            </a:r>
            <a:r>
              <a:rPr lang="en-US" altLang="zh-TW" dirty="0" smtClean="0">
                <a:solidFill>
                  <a:schemeClr val="accent2"/>
                </a:solidFill>
              </a:rPr>
              <a:t>-EM Attention module</a:t>
            </a:r>
            <a:r>
              <a:rPr lang="en-US" altLang="zh-TW" dirty="0" smtClean="0"/>
              <a:t> </a:t>
            </a:r>
            <a:r>
              <a:rPr lang="en-US" altLang="zh-TW" dirty="0" smtClean="0">
                <a:solidFill>
                  <a:schemeClr val="bg1">
                    <a:lumMod val="65000"/>
                  </a:schemeClr>
                </a:solidFill>
              </a:rPr>
              <a:t>+ Sequence Attention module + Spatial Invariant Point </a:t>
            </a:r>
          </a:p>
          <a:p>
            <a:r>
              <a:rPr lang="zh-TW" altLang="en-US" dirty="0" smtClean="0">
                <a:solidFill>
                  <a:schemeClr val="bg1">
                    <a:lumMod val="65000"/>
                  </a:schemeClr>
                </a:solidFill>
              </a:rPr>
              <a:t>　　　　　　　　　　　　　　　　　　　　　　　　 </a:t>
            </a:r>
            <a:r>
              <a:rPr lang="en-US" altLang="zh-TW" dirty="0" smtClean="0">
                <a:solidFill>
                  <a:schemeClr val="bg1">
                    <a:lumMod val="65000"/>
                  </a:schemeClr>
                </a:solidFill>
              </a:rPr>
              <a:t>Attention module</a:t>
            </a: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>
            <a:off x="3348071" y="3899647"/>
            <a:ext cx="2019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022" y="2568355"/>
            <a:ext cx="4733364" cy="419282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289174" y="2588576"/>
            <a:ext cx="2994212" cy="4172605"/>
          </a:xfrm>
          <a:prstGeom prst="rect">
            <a:avLst/>
          </a:prstGeom>
          <a:solidFill>
            <a:schemeClr val="bg1">
              <a:lumMod val="65000"/>
              <a:alpha val="9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756458" y="2039064"/>
            <a:ext cx="2591616" cy="73983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Residue Segmentation</a:t>
            </a:r>
            <a:endParaRPr lang="zh-TW" altLang="en-US" sz="2000" dirty="0" smtClean="0">
              <a:solidFill>
                <a:schemeClr val="tx1"/>
              </a:solidFill>
            </a:endParaRPr>
          </a:p>
          <a:p>
            <a:pPr algn="ctr"/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56458" y="3510417"/>
            <a:ext cx="2591615" cy="73983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GNN</a:t>
            </a:r>
          </a:p>
          <a:p>
            <a:pPr algn="ctr"/>
            <a:r>
              <a:rPr lang="en-US" altLang="zh-TW" sz="2000" dirty="0" smtClean="0"/>
              <a:t>All-Atom Modelling</a:t>
            </a:r>
            <a:endParaRPr lang="zh-TW" altLang="en-US" sz="2000" dirty="0" smtClean="0"/>
          </a:p>
        </p:txBody>
      </p:sp>
      <p:sp>
        <p:nvSpPr>
          <p:cNvPr id="17" name="矩形 16"/>
          <p:cNvSpPr/>
          <p:nvPr/>
        </p:nvSpPr>
        <p:spPr>
          <a:xfrm>
            <a:off x="756458" y="4981770"/>
            <a:ext cx="2591613" cy="781397"/>
          </a:xfrm>
          <a:prstGeom prst="rect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HMM</a:t>
            </a:r>
          </a:p>
          <a:p>
            <a:pPr algn="ctr"/>
            <a:r>
              <a:rPr lang="en-US" altLang="zh-TW" sz="2000" dirty="0" smtClean="0"/>
              <a:t>Post-processed</a:t>
            </a:r>
            <a:endParaRPr lang="zh-TW" altLang="en-US" sz="2000" dirty="0"/>
          </a:p>
        </p:txBody>
      </p:sp>
      <p:sp>
        <p:nvSpPr>
          <p:cNvPr id="18" name="向下箭號 17"/>
          <p:cNvSpPr/>
          <p:nvPr/>
        </p:nvSpPr>
        <p:spPr>
          <a:xfrm>
            <a:off x="1985761" y="2953464"/>
            <a:ext cx="133006" cy="3823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19" name="向下箭號 18"/>
          <p:cNvSpPr/>
          <p:nvPr/>
        </p:nvSpPr>
        <p:spPr>
          <a:xfrm>
            <a:off x="1985761" y="4424817"/>
            <a:ext cx="133006" cy="3823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4154" y="3479613"/>
            <a:ext cx="5333394" cy="320576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3720" y="2728971"/>
            <a:ext cx="1857375" cy="30480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0566" y="3104292"/>
            <a:ext cx="1962150" cy="304800"/>
          </a:xfrm>
          <a:prstGeom prst="rect">
            <a:avLst/>
          </a:prstGeom>
          <a:ln w="28575">
            <a:solidFill>
              <a:schemeClr val="accent6"/>
            </a:solidFill>
          </a:ln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4641" y="2685395"/>
            <a:ext cx="2152650" cy="32385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9" name="矩形 8"/>
          <p:cNvSpPr/>
          <p:nvPr/>
        </p:nvSpPr>
        <p:spPr>
          <a:xfrm>
            <a:off x="8936182" y="3899647"/>
            <a:ext cx="124691" cy="223466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9139408" y="3899647"/>
            <a:ext cx="145909" cy="223466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9351641" y="3899647"/>
            <a:ext cx="224621" cy="2234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294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標題 6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altLang="zh-TW" dirty="0" smtClean="0"/>
                  <a:t>ModelAngelo</a:t>
                </a:r>
                <a:br>
                  <a:rPr lang="en-US" altLang="zh-TW" dirty="0" smtClean="0"/>
                </a:br>
                <a:r>
                  <a:rPr lang="en-US" altLang="zh-TW" dirty="0" smtClean="0"/>
                  <a:t>Input: </a:t>
                </a:r>
                <a:r>
                  <a:rPr lang="en-US" altLang="zh-TW" dirty="0" err="1" smtClean="0"/>
                  <a:t>Cryo</a:t>
                </a:r>
                <a:r>
                  <a:rPr lang="en-US" altLang="zh-TW" dirty="0" smtClean="0"/>
                  <a:t>-EM map (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altLang="zh-TW" dirty="0" smtClean="0"/>
                  <a:t>) + Sequence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7" name="標題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7" t="-10599" b="-179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/>
          <p:cNvSpPr txBox="1"/>
          <p:nvPr/>
        </p:nvSpPr>
        <p:spPr>
          <a:xfrm>
            <a:off x="3550024" y="2039064"/>
            <a:ext cx="8516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>
                <a:solidFill>
                  <a:schemeClr val="bg1">
                    <a:lumMod val="65000"/>
                  </a:schemeClr>
                </a:solidFill>
              </a:rPr>
              <a:t>Cryo</a:t>
            </a:r>
            <a:r>
              <a:rPr lang="en-US" altLang="zh-TW" dirty="0" smtClean="0">
                <a:solidFill>
                  <a:schemeClr val="bg1">
                    <a:lumMod val="65000"/>
                  </a:schemeClr>
                </a:solidFill>
              </a:rPr>
              <a:t>-EM Attention module + </a:t>
            </a:r>
            <a:r>
              <a:rPr lang="en-US" altLang="zh-TW" dirty="0" smtClean="0">
                <a:solidFill>
                  <a:srgbClr val="0000FF"/>
                </a:solidFill>
              </a:rPr>
              <a:t>Sequence Attention module</a:t>
            </a:r>
            <a:r>
              <a:rPr lang="en-US" altLang="zh-TW" dirty="0" smtClean="0"/>
              <a:t> </a:t>
            </a:r>
            <a:r>
              <a:rPr lang="en-US" altLang="zh-TW" dirty="0" smtClean="0">
                <a:solidFill>
                  <a:schemeClr val="bg1">
                    <a:lumMod val="65000"/>
                  </a:schemeClr>
                </a:solidFill>
              </a:rPr>
              <a:t>+ Spatial Invariant Point </a:t>
            </a:r>
          </a:p>
          <a:p>
            <a:r>
              <a:rPr lang="zh-TW" altLang="en-US" dirty="0" smtClean="0">
                <a:solidFill>
                  <a:schemeClr val="bg1">
                    <a:lumMod val="65000"/>
                  </a:schemeClr>
                </a:solidFill>
              </a:rPr>
              <a:t>　　　　　　　　　　　　　　　　　　　　　　　　 </a:t>
            </a:r>
            <a:r>
              <a:rPr lang="en-US" altLang="zh-TW" dirty="0" smtClean="0">
                <a:solidFill>
                  <a:schemeClr val="bg1">
                    <a:lumMod val="65000"/>
                  </a:schemeClr>
                </a:solidFill>
              </a:rPr>
              <a:t>Attention module</a:t>
            </a: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>
            <a:off x="3348071" y="3899647"/>
            <a:ext cx="2019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329" y="2650189"/>
            <a:ext cx="4733364" cy="4192826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600303" y="2588576"/>
            <a:ext cx="1670861" cy="4172605"/>
          </a:xfrm>
          <a:prstGeom prst="rect">
            <a:avLst/>
          </a:prstGeom>
          <a:solidFill>
            <a:schemeClr val="bg1">
              <a:lumMod val="65000"/>
              <a:alpha val="9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3692970" y="2592844"/>
            <a:ext cx="1641517" cy="4172605"/>
          </a:xfrm>
          <a:prstGeom prst="rect">
            <a:avLst/>
          </a:prstGeom>
          <a:solidFill>
            <a:schemeClr val="bg1">
              <a:lumMod val="65000"/>
              <a:alpha val="9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8384766" y="3143552"/>
            <a:ext cx="364721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 pre-trained protein language model</a:t>
            </a:r>
          </a:p>
          <a:p>
            <a:r>
              <a:rPr lang="en-US" altLang="zh-TW" dirty="0"/>
              <a:t>	</a:t>
            </a:r>
            <a:r>
              <a:rPr lang="en-US" altLang="zh-TW" dirty="0" smtClean="0"/>
              <a:t>Rives et al., 2021</a:t>
            </a:r>
          </a:p>
          <a:p>
            <a:r>
              <a:rPr lang="en-US" altLang="zh-TW" dirty="0"/>
              <a:t>	</a:t>
            </a:r>
            <a:r>
              <a:rPr lang="en-US" altLang="zh-TW" dirty="0" smtClean="0">
                <a:solidFill>
                  <a:srgbClr val="0000FF"/>
                </a:solidFill>
              </a:rPr>
              <a:t>Lin et al., 2022</a:t>
            </a:r>
          </a:p>
          <a:p>
            <a:endParaRPr lang="en-US" altLang="zh-TW" dirty="0"/>
          </a:p>
          <a:p>
            <a:r>
              <a:rPr lang="zh-TW" altLang="en-US" dirty="0" smtClean="0"/>
              <a:t>主要目的：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	</a:t>
            </a:r>
            <a:r>
              <a:rPr lang="zh-TW" altLang="en-US" dirty="0" smtClean="0"/>
              <a:t>取代</a:t>
            </a:r>
            <a:r>
              <a:rPr lang="en-US" altLang="zh-TW" dirty="0" smtClean="0"/>
              <a:t>MSA</a:t>
            </a:r>
            <a:endParaRPr lang="en-US" altLang="zh-TW" dirty="0"/>
          </a:p>
        </p:txBody>
      </p:sp>
      <p:sp>
        <p:nvSpPr>
          <p:cNvPr id="17" name="矩形 16"/>
          <p:cNvSpPr/>
          <p:nvPr/>
        </p:nvSpPr>
        <p:spPr>
          <a:xfrm>
            <a:off x="756458" y="2039064"/>
            <a:ext cx="2591616" cy="73983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Residue Segmentation</a:t>
            </a:r>
            <a:endParaRPr lang="zh-TW" altLang="en-US" sz="2000" dirty="0" smtClean="0">
              <a:solidFill>
                <a:schemeClr val="tx1"/>
              </a:solidFill>
            </a:endParaRPr>
          </a:p>
          <a:p>
            <a:pPr algn="ctr"/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56458" y="3510417"/>
            <a:ext cx="2591615" cy="73983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GNN</a:t>
            </a:r>
          </a:p>
          <a:p>
            <a:pPr algn="ctr"/>
            <a:r>
              <a:rPr lang="en-US" altLang="zh-TW" sz="2000" dirty="0" smtClean="0"/>
              <a:t>All-Atom Modelling</a:t>
            </a:r>
            <a:endParaRPr lang="zh-TW" altLang="en-US" sz="2000" dirty="0" smtClean="0"/>
          </a:p>
        </p:txBody>
      </p:sp>
      <p:sp>
        <p:nvSpPr>
          <p:cNvPr id="19" name="矩形 18"/>
          <p:cNvSpPr/>
          <p:nvPr/>
        </p:nvSpPr>
        <p:spPr>
          <a:xfrm>
            <a:off x="756458" y="4981770"/>
            <a:ext cx="2591613" cy="781397"/>
          </a:xfrm>
          <a:prstGeom prst="rect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HMM</a:t>
            </a:r>
          </a:p>
          <a:p>
            <a:pPr algn="ctr"/>
            <a:r>
              <a:rPr lang="en-US" altLang="zh-TW" sz="2000" dirty="0" smtClean="0"/>
              <a:t>Post-processed</a:t>
            </a:r>
            <a:endParaRPr lang="zh-TW" altLang="en-US" sz="2000" dirty="0"/>
          </a:p>
        </p:txBody>
      </p:sp>
      <p:sp>
        <p:nvSpPr>
          <p:cNvPr id="20" name="向下箭號 19"/>
          <p:cNvSpPr/>
          <p:nvPr/>
        </p:nvSpPr>
        <p:spPr>
          <a:xfrm>
            <a:off x="1985761" y="2953464"/>
            <a:ext cx="133006" cy="3823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21" name="向下箭號 20"/>
          <p:cNvSpPr/>
          <p:nvPr/>
        </p:nvSpPr>
        <p:spPr>
          <a:xfrm>
            <a:off x="1985761" y="4424817"/>
            <a:ext cx="133006" cy="3823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</p:spTree>
    <p:extLst>
      <p:ext uri="{BB962C8B-B14F-4D97-AF65-F5344CB8AC3E}">
        <p14:creationId xmlns:p14="http://schemas.microsoft.com/office/powerpoint/2010/main" val="220956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pre-trained protein language model</a:t>
            </a:r>
            <a:br>
              <a:rPr lang="en-US" altLang="zh-TW" dirty="0" smtClean="0"/>
            </a:b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200000" cy="315893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716" y="1027906"/>
            <a:ext cx="7013084" cy="101904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138" y="4092880"/>
            <a:ext cx="7851284" cy="276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71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標題 6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altLang="zh-TW" dirty="0" smtClean="0"/>
                  <a:t>ModelAngelo</a:t>
                </a:r>
                <a:br>
                  <a:rPr lang="en-US" altLang="zh-TW" dirty="0" smtClean="0"/>
                </a:br>
                <a:r>
                  <a:rPr lang="en-US" altLang="zh-TW" dirty="0" smtClean="0"/>
                  <a:t>Input: </a:t>
                </a:r>
                <a:r>
                  <a:rPr lang="en-US" altLang="zh-TW" dirty="0" err="1" smtClean="0"/>
                  <a:t>Cryo</a:t>
                </a:r>
                <a:r>
                  <a:rPr lang="en-US" altLang="zh-TW" dirty="0" smtClean="0"/>
                  <a:t>-EM map (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altLang="zh-TW" dirty="0" smtClean="0"/>
                  <a:t>) + Sequence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7" name="標題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7" t="-10599" b="-179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/>
          <p:cNvSpPr txBox="1"/>
          <p:nvPr/>
        </p:nvSpPr>
        <p:spPr>
          <a:xfrm>
            <a:off x="3550024" y="2039064"/>
            <a:ext cx="8516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>
                <a:solidFill>
                  <a:schemeClr val="bg1">
                    <a:lumMod val="65000"/>
                  </a:schemeClr>
                </a:solidFill>
              </a:rPr>
              <a:t>Cryo</a:t>
            </a:r>
            <a:r>
              <a:rPr lang="en-US" altLang="zh-TW" dirty="0" smtClean="0">
                <a:solidFill>
                  <a:schemeClr val="bg1">
                    <a:lumMod val="65000"/>
                  </a:schemeClr>
                </a:solidFill>
              </a:rPr>
              <a:t>-EM Attention module + Sequence Attention module + </a:t>
            </a:r>
            <a:r>
              <a:rPr lang="en-US" altLang="zh-TW" dirty="0" smtClean="0">
                <a:solidFill>
                  <a:schemeClr val="accent6"/>
                </a:solidFill>
              </a:rPr>
              <a:t>Spatial Invariant Point</a:t>
            </a:r>
            <a:r>
              <a:rPr lang="en-US" altLang="zh-TW" dirty="0" smtClean="0"/>
              <a:t> </a:t>
            </a:r>
          </a:p>
          <a:p>
            <a:r>
              <a:rPr lang="zh-TW" altLang="en-US" dirty="0" smtClean="0"/>
              <a:t>　　　　　　　　　　　　　　　　　　　　　　　　 </a:t>
            </a:r>
            <a:r>
              <a:rPr lang="en-US" altLang="zh-TW" dirty="0" smtClean="0">
                <a:solidFill>
                  <a:schemeClr val="accent6"/>
                </a:solidFill>
              </a:rPr>
              <a:t>Attention module</a:t>
            </a:r>
            <a:endParaRPr lang="zh-TW" altLang="en-US" dirty="0">
              <a:solidFill>
                <a:schemeClr val="accent6"/>
              </a:solidFill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>
            <a:off x="3348071" y="3899647"/>
            <a:ext cx="2019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329" y="2650189"/>
            <a:ext cx="4733364" cy="4192826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8074097" y="3144657"/>
            <a:ext cx="41537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This is inspired by </a:t>
            </a:r>
          </a:p>
          <a:p>
            <a:r>
              <a:rPr lang="en-US" altLang="zh-TW" dirty="0" smtClean="0"/>
              <a:t>the similarly named module in AlphaFold2</a:t>
            </a:r>
          </a:p>
          <a:p>
            <a:r>
              <a:rPr lang="en-US" altLang="zh-TW" dirty="0" smtClean="0"/>
              <a:t>(Algorithm 22)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756458" y="2039064"/>
            <a:ext cx="2591616" cy="73983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Residue Segmentation</a:t>
            </a:r>
            <a:endParaRPr lang="zh-TW" altLang="en-US" sz="2000" dirty="0" smtClean="0">
              <a:solidFill>
                <a:schemeClr val="tx1"/>
              </a:solidFill>
            </a:endParaRPr>
          </a:p>
          <a:p>
            <a:pPr algn="ctr"/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56458" y="3510417"/>
            <a:ext cx="2591615" cy="73983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GNN</a:t>
            </a:r>
          </a:p>
          <a:p>
            <a:pPr algn="ctr"/>
            <a:r>
              <a:rPr lang="en-US" altLang="zh-TW" sz="2000" dirty="0" smtClean="0"/>
              <a:t>All-Atom Modelling</a:t>
            </a:r>
            <a:endParaRPr lang="zh-TW" altLang="en-US" sz="2000" dirty="0" smtClean="0"/>
          </a:p>
        </p:txBody>
      </p:sp>
      <p:sp>
        <p:nvSpPr>
          <p:cNvPr id="17" name="矩形 16"/>
          <p:cNvSpPr/>
          <p:nvPr/>
        </p:nvSpPr>
        <p:spPr>
          <a:xfrm>
            <a:off x="756458" y="4981770"/>
            <a:ext cx="2591613" cy="781397"/>
          </a:xfrm>
          <a:prstGeom prst="rect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HMM</a:t>
            </a:r>
          </a:p>
          <a:p>
            <a:pPr algn="ctr"/>
            <a:r>
              <a:rPr lang="en-US" altLang="zh-TW" sz="2000" dirty="0" smtClean="0"/>
              <a:t>Post-processed</a:t>
            </a:r>
            <a:endParaRPr lang="zh-TW" altLang="en-US" sz="2000" dirty="0"/>
          </a:p>
        </p:txBody>
      </p:sp>
      <p:sp>
        <p:nvSpPr>
          <p:cNvPr id="18" name="向下箭號 17"/>
          <p:cNvSpPr/>
          <p:nvPr/>
        </p:nvSpPr>
        <p:spPr>
          <a:xfrm>
            <a:off x="1985761" y="2953464"/>
            <a:ext cx="133006" cy="3823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19" name="向下箭號 18"/>
          <p:cNvSpPr/>
          <p:nvPr/>
        </p:nvSpPr>
        <p:spPr>
          <a:xfrm>
            <a:off x="1985761" y="4424817"/>
            <a:ext cx="133006" cy="3823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12" name="矩形 11"/>
          <p:cNvSpPr/>
          <p:nvPr/>
        </p:nvSpPr>
        <p:spPr>
          <a:xfrm>
            <a:off x="3599326" y="2622683"/>
            <a:ext cx="2994212" cy="4172605"/>
          </a:xfrm>
          <a:prstGeom prst="rect">
            <a:avLst/>
          </a:prstGeom>
          <a:solidFill>
            <a:schemeClr val="bg1">
              <a:lumMod val="65000"/>
              <a:alpha val="9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656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標題 6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altLang="zh-TW" dirty="0" smtClean="0"/>
                  <a:t>ModelAngelo</a:t>
                </a:r>
                <a:br>
                  <a:rPr lang="en-US" altLang="zh-TW" dirty="0" smtClean="0"/>
                </a:br>
                <a:r>
                  <a:rPr lang="en-US" altLang="zh-TW" dirty="0" smtClean="0"/>
                  <a:t>Input: </a:t>
                </a:r>
                <a:r>
                  <a:rPr lang="en-US" altLang="zh-TW" dirty="0" err="1" smtClean="0"/>
                  <a:t>Cryo</a:t>
                </a:r>
                <a:r>
                  <a:rPr lang="en-US" altLang="zh-TW" dirty="0" smtClean="0"/>
                  <a:t>-EM map (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altLang="zh-TW" dirty="0" smtClean="0"/>
                  <a:t>) + Sequence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7" name="標題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7" t="-10599" b="-179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/>
          <p:cNvSpPr txBox="1"/>
          <p:nvPr/>
        </p:nvSpPr>
        <p:spPr>
          <a:xfrm>
            <a:off x="3550024" y="2039064"/>
            <a:ext cx="8516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>
                <a:solidFill>
                  <a:schemeClr val="bg1">
                    <a:lumMod val="65000"/>
                  </a:schemeClr>
                </a:solidFill>
              </a:rPr>
              <a:t>Cryo</a:t>
            </a:r>
            <a:r>
              <a:rPr lang="en-US" altLang="zh-TW" dirty="0" smtClean="0">
                <a:solidFill>
                  <a:schemeClr val="bg1">
                    <a:lumMod val="65000"/>
                  </a:schemeClr>
                </a:solidFill>
              </a:rPr>
              <a:t>-EM Attention module + Sequence Attention module + </a:t>
            </a:r>
            <a:r>
              <a:rPr lang="en-US" altLang="zh-TW" dirty="0" smtClean="0">
                <a:solidFill>
                  <a:schemeClr val="accent6"/>
                </a:solidFill>
              </a:rPr>
              <a:t>Spatial Invariant Point</a:t>
            </a:r>
            <a:r>
              <a:rPr lang="en-US" altLang="zh-TW" dirty="0" smtClean="0"/>
              <a:t> </a:t>
            </a:r>
          </a:p>
          <a:p>
            <a:r>
              <a:rPr lang="zh-TW" altLang="en-US" dirty="0" smtClean="0"/>
              <a:t>　　　　　　　　　　　　　　　　　　　　　　　　 </a:t>
            </a:r>
            <a:r>
              <a:rPr lang="en-US" altLang="zh-TW" dirty="0" smtClean="0">
                <a:solidFill>
                  <a:schemeClr val="accent6"/>
                </a:solidFill>
              </a:rPr>
              <a:t>Attention module</a:t>
            </a:r>
            <a:endParaRPr lang="zh-TW" altLang="en-US" dirty="0">
              <a:solidFill>
                <a:schemeClr val="accent6"/>
              </a:solidFill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>
            <a:off x="3348071" y="3899647"/>
            <a:ext cx="2019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56458" y="2039064"/>
            <a:ext cx="2591616" cy="73983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Residue Segmentation</a:t>
            </a:r>
            <a:endParaRPr lang="zh-TW" altLang="en-US" sz="2000" dirty="0" smtClean="0">
              <a:solidFill>
                <a:schemeClr val="tx1"/>
              </a:solidFill>
            </a:endParaRPr>
          </a:p>
          <a:p>
            <a:pPr algn="ctr"/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56458" y="3510417"/>
            <a:ext cx="2591615" cy="73983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GNN</a:t>
            </a:r>
          </a:p>
          <a:p>
            <a:pPr algn="ctr"/>
            <a:r>
              <a:rPr lang="en-US" altLang="zh-TW" sz="2000" dirty="0" smtClean="0"/>
              <a:t>All-Atom Modelling</a:t>
            </a:r>
            <a:endParaRPr lang="zh-TW" altLang="en-US" sz="2000" dirty="0" smtClean="0"/>
          </a:p>
        </p:txBody>
      </p:sp>
      <p:sp>
        <p:nvSpPr>
          <p:cNvPr id="17" name="矩形 16"/>
          <p:cNvSpPr/>
          <p:nvPr/>
        </p:nvSpPr>
        <p:spPr>
          <a:xfrm>
            <a:off x="756458" y="4981770"/>
            <a:ext cx="2591613" cy="781397"/>
          </a:xfrm>
          <a:prstGeom prst="rect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HMM</a:t>
            </a:r>
          </a:p>
          <a:p>
            <a:pPr algn="ctr"/>
            <a:r>
              <a:rPr lang="en-US" altLang="zh-TW" sz="2000" dirty="0" smtClean="0"/>
              <a:t>Post-processed</a:t>
            </a:r>
            <a:endParaRPr lang="zh-TW" altLang="en-US" sz="2000" dirty="0"/>
          </a:p>
        </p:txBody>
      </p:sp>
      <p:sp>
        <p:nvSpPr>
          <p:cNvPr id="18" name="向下箭號 17"/>
          <p:cNvSpPr/>
          <p:nvPr/>
        </p:nvSpPr>
        <p:spPr>
          <a:xfrm>
            <a:off x="1985761" y="2953464"/>
            <a:ext cx="133006" cy="3823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19" name="向下箭號 18"/>
          <p:cNvSpPr/>
          <p:nvPr/>
        </p:nvSpPr>
        <p:spPr>
          <a:xfrm>
            <a:off x="1985761" y="4424817"/>
            <a:ext cx="133006" cy="3823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r="47514"/>
          <a:stretch/>
        </p:blipFill>
        <p:spPr>
          <a:xfrm>
            <a:off x="3550023" y="2646856"/>
            <a:ext cx="3258101" cy="210938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3985" y="3208713"/>
            <a:ext cx="5368015" cy="364928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1237" y="4981770"/>
            <a:ext cx="247650" cy="9715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4748" y="4976145"/>
            <a:ext cx="2524125" cy="1038225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0866370" y="2858452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Alphafold</a:t>
            </a:r>
            <a:r>
              <a:rPr lang="en-US" altLang="zh-TW" dirty="0" smtClean="0"/>
              <a:t> 2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3137" y="6021687"/>
            <a:ext cx="285750" cy="31432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8"/>
          <a:srcRect r="1018" b="1065"/>
          <a:stretch/>
        </p:blipFill>
        <p:spPr>
          <a:xfrm>
            <a:off x="3924748" y="6045499"/>
            <a:ext cx="2941565" cy="263861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4748" y="6336012"/>
            <a:ext cx="1343025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0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Query points and neighbors</a:t>
            </a:r>
            <a:endParaRPr lang="zh-TW" altLang="en-US" dirty="0"/>
          </a:p>
        </p:txBody>
      </p:sp>
      <p:pic>
        <p:nvPicPr>
          <p:cNvPr id="1026" name="Picture 2" descr="Reverse Nearest Neighbor Query. Fig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288" y="2170256"/>
            <a:ext cx="5106381" cy="377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6184669" y="1690688"/>
                <a:ext cx="4628190" cy="45243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0000FF"/>
                    </a:solidFill>
                  </a:rPr>
                  <a:t>Neighbors</a:t>
                </a:r>
                <a:r>
                  <a:rPr lang="en-US" altLang="zh-TW" dirty="0" smtClean="0"/>
                  <a:t>: k-nearest neighbors (</a:t>
                </a:r>
                <a:r>
                  <a:rPr lang="en-US" altLang="zh-TW" dirty="0" err="1" smtClean="0"/>
                  <a:t>kNN</a:t>
                </a:r>
                <a:r>
                  <a:rPr lang="en-US" altLang="zh-TW" dirty="0" smtClean="0"/>
                  <a:t>)</a:t>
                </a:r>
              </a:p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Query points</a:t>
                </a:r>
                <a:r>
                  <a:rPr lang="en-US" altLang="zh-TW" dirty="0" smtClean="0"/>
                  <a:t>: Reverse nearest neighbors (RNN)</a:t>
                </a:r>
              </a:p>
              <a:p>
                <a:endParaRPr lang="en-US" altLang="zh-TW" dirty="0"/>
              </a:p>
              <a:p>
                <a:r>
                  <a:rPr lang="en-US" altLang="zh-TW" dirty="0" smtClean="0"/>
                  <a:t>Example:</a:t>
                </a:r>
              </a:p>
              <a:p>
                <a:r>
                  <a:rPr lang="en-US" altLang="zh-TW" dirty="0" smtClean="0"/>
                  <a:t>	Neighbors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𝑁𝑁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𝑁𝑁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𝑁𝑁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𝑁𝑁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endParaRPr lang="en-US" altLang="zh-TW" dirty="0" smtClean="0"/>
              </a:p>
              <a:p>
                <a:r>
                  <a:rPr lang="en-US" altLang="zh-TW" dirty="0" smtClean="0"/>
                  <a:t>	 Query points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𝑅𝑁𝑁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𝑅𝑁𝑁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𝑅𝑁𝑁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𝑅𝑁𝑁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4669" y="1690688"/>
                <a:ext cx="4628190" cy="4524315"/>
              </a:xfrm>
              <a:prstGeom prst="rect">
                <a:avLst/>
              </a:prstGeom>
              <a:blipFill>
                <a:blip r:embed="rId3"/>
                <a:stretch>
                  <a:fillRect l="-1186" t="-673" r="-264" b="-1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710"/>
              </p:ext>
            </p:extLst>
          </p:nvPr>
        </p:nvGraphicFramePr>
        <p:xfrm>
          <a:off x="7634941" y="261692"/>
          <a:ext cx="436499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7480">
                  <a:extLst>
                    <a:ext uri="{9D8B030D-6E8A-4147-A177-3AD203B41FA5}">
                      <a16:colId xmlns:a16="http://schemas.microsoft.com/office/drawing/2014/main" val="1906403113"/>
                    </a:ext>
                  </a:extLst>
                </a:gridCol>
                <a:gridCol w="1548130">
                  <a:extLst>
                    <a:ext uri="{9D8B030D-6E8A-4147-A177-3AD203B41FA5}">
                      <a16:colId xmlns:a16="http://schemas.microsoft.com/office/drawing/2014/main" val="2427893396"/>
                    </a:ext>
                  </a:extLst>
                </a:gridCol>
                <a:gridCol w="1389380">
                  <a:extLst>
                    <a:ext uri="{9D8B030D-6E8A-4147-A177-3AD203B41FA5}">
                      <a16:colId xmlns:a16="http://schemas.microsoft.com/office/drawing/2014/main" val="4015925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ModelAngelo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Alphafold</a:t>
                      </a:r>
                      <a:r>
                        <a:rPr lang="en-US" altLang="zh-TW" dirty="0" smtClean="0"/>
                        <a:t> 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887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Neighbors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0000FF"/>
                          </a:solidFill>
                        </a:rPr>
                        <a:t>20</a:t>
                      </a:r>
                      <a:endParaRPr lang="zh-TW" altLang="en-US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0000FF"/>
                          </a:solidFill>
                        </a:rPr>
                        <a:t>8</a:t>
                      </a:r>
                      <a:endParaRPr lang="zh-TW" altLang="en-US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717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Query points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9895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268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標題 6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altLang="zh-TW" dirty="0" smtClean="0"/>
                  <a:t>ModelAngelo</a:t>
                </a:r>
                <a:br>
                  <a:rPr lang="en-US" altLang="zh-TW" dirty="0" smtClean="0"/>
                </a:br>
                <a:r>
                  <a:rPr lang="en-US" altLang="zh-TW" dirty="0" smtClean="0"/>
                  <a:t>Input: </a:t>
                </a:r>
                <a:r>
                  <a:rPr lang="en-US" altLang="zh-TW" dirty="0" err="1" smtClean="0"/>
                  <a:t>Cryo</a:t>
                </a:r>
                <a:r>
                  <a:rPr lang="en-US" altLang="zh-TW" dirty="0" smtClean="0"/>
                  <a:t>-EM map (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altLang="zh-TW" dirty="0" smtClean="0"/>
                  <a:t>) + Sequence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7" name="標題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7" t="-10599" b="-179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/>
          <p:cNvSpPr txBox="1"/>
          <p:nvPr/>
        </p:nvSpPr>
        <p:spPr>
          <a:xfrm>
            <a:off x="3550024" y="2039064"/>
            <a:ext cx="8516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>
                <a:solidFill>
                  <a:schemeClr val="accent2"/>
                </a:solidFill>
              </a:rPr>
              <a:t>Cryo</a:t>
            </a:r>
            <a:r>
              <a:rPr lang="en-US" altLang="zh-TW" dirty="0" smtClean="0">
                <a:solidFill>
                  <a:schemeClr val="accent2"/>
                </a:solidFill>
              </a:rPr>
              <a:t>-EM Attention module</a:t>
            </a:r>
            <a:r>
              <a:rPr lang="en-US" altLang="zh-TW" dirty="0" smtClean="0"/>
              <a:t> + </a:t>
            </a:r>
            <a:r>
              <a:rPr lang="en-US" altLang="zh-TW" dirty="0" smtClean="0">
                <a:solidFill>
                  <a:srgbClr val="0000FF"/>
                </a:solidFill>
              </a:rPr>
              <a:t>Sequence Attention module</a:t>
            </a:r>
            <a:r>
              <a:rPr lang="en-US" altLang="zh-TW" dirty="0" smtClean="0"/>
              <a:t> + </a:t>
            </a:r>
            <a:r>
              <a:rPr lang="en-US" altLang="zh-TW" dirty="0" smtClean="0">
                <a:solidFill>
                  <a:schemeClr val="accent6"/>
                </a:solidFill>
              </a:rPr>
              <a:t>Spatial Invariant Point</a:t>
            </a:r>
            <a:r>
              <a:rPr lang="en-US" altLang="zh-TW" dirty="0" smtClean="0"/>
              <a:t> </a:t>
            </a:r>
          </a:p>
          <a:p>
            <a:r>
              <a:rPr lang="zh-TW" altLang="en-US" dirty="0" smtClean="0"/>
              <a:t>　　　　　　　　　　　　　　　　　　　　　　　　 </a:t>
            </a:r>
            <a:r>
              <a:rPr lang="en-US" altLang="zh-TW" dirty="0" smtClean="0">
                <a:solidFill>
                  <a:schemeClr val="accent6"/>
                </a:solidFill>
              </a:rPr>
              <a:t>Attention module</a:t>
            </a:r>
            <a:endParaRPr lang="zh-TW" altLang="en-US" dirty="0">
              <a:solidFill>
                <a:schemeClr val="accent6"/>
              </a:solidFill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>
            <a:off x="3348071" y="3899647"/>
            <a:ext cx="2019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637" y="2685395"/>
            <a:ext cx="2873189" cy="2545078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756458" y="2039064"/>
            <a:ext cx="2591616" cy="73983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Residue Segmentation</a:t>
            </a:r>
            <a:endParaRPr lang="zh-TW" altLang="en-US" sz="2000" dirty="0" smtClean="0">
              <a:solidFill>
                <a:schemeClr val="tx1"/>
              </a:solidFill>
            </a:endParaRPr>
          </a:p>
          <a:p>
            <a:pPr algn="ctr"/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56458" y="3510417"/>
            <a:ext cx="2591615" cy="73983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GNN</a:t>
            </a:r>
          </a:p>
          <a:p>
            <a:pPr algn="ctr"/>
            <a:r>
              <a:rPr lang="en-US" altLang="zh-TW" sz="2000" dirty="0" smtClean="0"/>
              <a:t>All-Atom Modelling</a:t>
            </a:r>
            <a:endParaRPr lang="zh-TW" altLang="en-US" sz="2000" dirty="0" smtClean="0"/>
          </a:p>
        </p:txBody>
      </p:sp>
      <p:sp>
        <p:nvSpPr>
          <p:cNvPr id="17" name="矩形 16"/>
          <p:cNvSpPr/>
          <p:nvPr/>
        </p:nvSpPr>
        <p:spPr>
          <a:xfrm>
            <a:off x="756458" y="4981770"/>
            <a:ext cx="2591613" cy="781397"/>
          </a:xfrm>
          <a:prstGeom prst="rect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HMM</a:t>
            </a:r>
          </a:p>
          <a:p>
            <a:pPr algn="ctr"/>
            <a:r>
              <a:rPr lang="en-US" altLang="zh-TW" sz="2000" dirty="0" smtClean="0"/>
              <a:t>Post-processed</a:t>
            </a:r>
            <a:endParaRPr lang="zh-TW" altLang="en-US" sz="2000" dirty="0"/>
          </a:p>
        </p:txBody>
      </p:sp>
      <p:sp>
        <p:nvSpPr>
          <p:cNvPr id="18" name="向下箭號 17"/>
          <p:cNvSpPr/>
          <p:nvPr/>
        </p:nvSpPr>
        <p:spPr>
          <a:xfrm>
            <a:off x="1985761" y="2953464"/>
            <a:ext cx="133006" cy="3823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19" name="向下箭號 18"/>
          <p:cNvSpPr/>
          <p:nvPr/>
        </p:nvSpPr>
        <p:spPr>
          <a:xfrm>
            <a:off x="1985761" y="4424817"/>
            <a:ext cx="133006" cy="3823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4" name="向下箭號 3"/>
          <p:cNvSpPr/>
          <p:nvPr/>
        </p:nvSpPr>
        <p:spPr>
          <a:xfrm>
            <a:off x="7413812" y="5298141"/>
            <a:ext cx="164419" cy="2779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804164" y="5576047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GNN</a:t>
            </a:r>
            <a:r>
              <a:rPr lang="zh-TW" altLang="en-US" dirty="0" smtClean="0"/>
              <a:t> </a:t>
            </a:r>
            <a:r>
              <a:rPr lang="en-US" altLang="zh-TW" dirty="0" smtClean="0"/>
              <a:t>Output</a:t>
            </a:r>
            <a:endParaRPr lang="zh-TW" altLang="en-US" dirty="0"/>
          </a:p>
        </p:txBody>
      </p:sp>
      <p:sp>
        <p:nvSpPr>
          <p:cNvPr id="20" name="向下箭號 19"/>
          <p:cNvSpPr/>
          <p:nvPr/>
        </p:nvSpPr>
        <p:spPr>
          <a:xfrm>
            <a:off x="7413812" y="6013047"/>
            <a:ext cx="164419" cy="2779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243113" y="6358621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Backbone Frame module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82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標題 6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altLang="zh-TW" dirty="0" smtClean="0"/>
                  <a:t>ModelAngelo</a:t>
                </a:r>
                <a:br>
                  <a:rPr lang="en-US" altLang="zh-TW" dirty="0" smtClean="0"/>
                </a:br>
                <a:r>
                  <a:rPr lang="en-US" altLang="zh-TW" dirty="0" smtClean="0"/>
                  <a:t>Input: </a:t>
                </a:r>
                <a:r>
                  <a:rPr lang="en-US" altLang="zh-TW" dirty="0" err="1" smtClean="0"/>
                  <a:t>Cryo</a:t>
                </a:r>
                <a:r>
                  <a:rPr lang="en-US" altLang="zh-TW" dirty="0" smtClean="0"/>
                  <a:t>-EM map (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altLang="zh-TW" dirty="0" smtClean="0"/>
                  <a:t>) + Sequence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7" name="標題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7" t="-10599" b="-179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/>
          <p:cNvSpPr txBox="1"/>
          <p:nvPr/>
        </p:nvSpPr>
        <p:spPr>
          <a:xfrm>
            <a:off x="3550024" y="2039064"/>
            <a:ext cx="8516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>
                <a:solidFill>
                  <a:schemeClr val="accent2"/>
                </a:solidFill>
              </a:rPr>
              <a:t>Cryo</a:t>
            </a:r>
            <a:r>
              <a:rPr lang="en-US" altLang="zh-TW" dirty="0" smtClean="0">
                <a:solidFill>
                  <a:schemeClr val="accent2"/>
                </a:solidFill>
              </a:rPr>
              <a:t>-EM Attention module</a:t>
            </a:r>
            <a:r>
              <a:rPr lang="en-US" altLang="zh-TW" dirty="0" smtClean="0"/>
              <a:t> + </a:t>
            </a:r>
            <a:r>
              <a:rPr lang="en-US" altLang="zh-TW" dirty="0" smtClean="0">
                <a:solidFill>
                  <a:srgbClr val="0000FF"/>
                </a:solidFill>
              </a:rPr>
              <a:t>Sequence Attention module</a:t>
            </a:r>
            <a:r>
              <a:rPr lang="en-US" altLang="zh-TW" dirty="0" smtClean="0"/>
              <a:t> + </a:t>
            </a:r>
            <a:r>
              <a:rPr lang="en-US" altLang="zh-TW" dirty="0" smtClean="0">
                <a:solidFill>
                  <a:schemeClr val="accent6"/>
                </a:solidFill>
              </a:rPr>
              <a:t>Spatial Invariant Point</a:t>
            </a:r>
            <a:r>
              <a:rPr lang="en-US" altLang="zh-TW" dirty="0" smtClean="0"/>
              <a:t> </a:t>
            </a:r>
          </a:p>
          <a:p>
            <a:r>
              <a:rPr lang="zh-TW" altLang="en-US" dirty="0" smtClean="0"/>
              <a:t>　　　　　　　　　　　　　　　　　　　　　　　　 </a:t>
            </a:r>
            <a:r>
              <a:rPr lang="en-US" altLang="zh-TW" dirty="0" smtClean="0">
                <a:solidFill>
                  <a:schemeClr val="accent6"/>
                </a:solidFill>
              </a:rPr>
              <a:t>Attention module</a:t>
            </a:r>
            <a:endParaRPr lang="zh-TW" altLang="en-US" dirty="0">
              <a:solidFill>
                <a:schemeClr val="accent6"/>
              </a:solidFill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>
            <a:off x="3348071" y="3899647"/>
            <a:ext cx="2019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56458" y="2039064"/>
            <a:ext cx="2591616" cy="73983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Residue Segmentation</a:t>
            </a:r>
            <a:endParaRPr lang="zh-TW" altLang="en-US" sz="2000" dirty="0" smtClean="0">
              <a:solidFill>
                <a:schemeClr val="tx1"/>
              </a:solidFill>
            </a:endParaRPr>
          </a:p>
          <a:p>
            <a:pPr algn="ctr"/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56458" y="3510417"/>
            <a:ext cx="2591615" cy="73983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GNN</a:t>
            </a:r>
          </a:p>
          <a:p>
            <a:pPr algn="ctr"/>
            <a:r>
              <a:rPr lang="en-US" altLang="zh-TW" sz="2000" dirty="0" smtClean="0"/>
              <a:t>All-Atom Modelling</a:t>
            </a:r>
            <a:endParaRPr lang="zh-TW" altLang="en-US" sz="2000" dirty="0" smtClean="0"/>
          </a:p>
        </p:txBody>
      </p:sp>
      <p:sp>
        <p:nvSpPr>
          <p:cNvPr id="17" name="矩形 16"/>
          <p:cNvSpPr/>
          <p:nvPr/>
        </p:nvSpPr>
        <p:spPr>
          <a:xfrm>
            <a:off x="756458" y="4981770"/>
            <a:ext cx="2591613" cy="781397"/>
          </a:xfrm>
          <a:prstGeom prst="rect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HMM</a:t>
            </a:r>
          </a:p>
          <a:p>
            <a:pPr algn="ctr"/>
            <a:r>
              <a:rPr lang="en-US" altLang="zh-TW" sz="2000" dirty="0" smtClean="0"/>
              <a:t>Post-processed</a:t>
            </a:r>
            <a:endParaRPr lang="zh-TW" altLang="en-US" sz="2000" dirty="0"/>
          </a:p>
        </p:txBody>
      </p:sp>
      <p:sp>
        <p:nvSpPr>
          <p:cNvPr id="18" name="向下箭號 17"/>
          <p:cNvSpPr/>
          <p:nvPr/>
        </p:nvSpPr>
        <p:spPr>
          <a:xfrm>
            <a:off x="1985761" y="2953464"/>
            <a:ext cx="133006" cy="3823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19" name="向下箭號 18"/>
          <p:cNvSpPr/>
          <p:nvPr/>
        </p:nvSpPr>
        <p:spPr>
          <a:xfrm>
            <a:off x="1985761" y="4424817"/>
            <a:ext cx="133006" cy="3823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4" name="向下箭號 3"/>
          <p:cNvSpPr/>
          <p:nvPr/>
        </p:nvSpPr>
        <p:spPr>
          <a:xfrm>
            <a:off x="6341469" y="2778897"/>
            <a:ext cx="164419" cy="2779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5731820" y="3090637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GNN</a:t>
            </a:r>
            <a:r>
              <a:rPr lang="zh-TW" altLang="en-US" dirty="0" smtClean="0"/>
              <a:t> </a:t>
            </a:r>
            <a:r>
              <a:rPr lang="en-US" altLang="zh-TW" dirty="0" smtClean="0"/>
              <a:t>Output</a:t>
            </a:r>
            <a:endParaRPr lang="zh-TW" altLang="en-US" dirty="0"/>
          </a:p>
        </p:txBody>
      </p:sp>
      <p:sp>
        <p:nvSpPr>
          <p:cNvPr id="20" name="向下箭號 19"/>
          <p:cNvSpPr/>
          <p:nvPr/>
        </p:nvSpPr>
        <p:spPr>
          <a:xfrm>
            <a:off x="6341469" y="3493803"/>
            <a:ext cx="164419" cy="2779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170770" y="3839377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Backbone Frame module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541" y="4250250"/>
            <a:ext cx="4644271" cy="24766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5841" y="3033771"/>
            <a:ext cx="3300653" cy="3808446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8745812" y="2719582"/>
            <a:ext cx="2755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Alphafold</a:t>
            </a:r>
            <a:r>
              <a:rPr lang="en-US" altLang="zh-TW" dirty="0" smtClean="0"/>
              <a:t> 2</a:t>
            </a:r>
            <a:r>
              <a:rPr lang="zh-TW" altLang="en-US" dirty="0" smtClean="0"/>
              <a:t> </a:t>
            </a:r>
            <a:r>
              <a:rPr lang="en-US" altLang="zh-TW" dirty="0" smtClean="0"/>
              <a:t>(Algorithm 21)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895941" y="5561875"/>
                <a:ext cx="4708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5941" y="5561875"/>
                <a:ext cx="47089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4658307" y="6399109"/>
                <a:ext cx="4708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8307" y="6399109"/>
                <a:ext cx="470898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4872775" y="5264443"/>
                <a:ext cx="4708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775" y="5264443"/>
                <a:ext cx="470898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10"/>
          <p:cNvCxnSpPr/>
          <p:nvPr/>
        </p:nvCxnSpPr>
        <p:spPr>
          <a:xfrm>
            <a:off x="4366839" y="5993476"/>
            <a:ext cx="163597" cy="4821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V="1">
            <a:off x="4456950" y="5553562"/>
            <a:ext cx="306243" cy="1846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4166124" y="6047955"/>
                <a:ext cx="2825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124" y="6047955"/>
                <a:ext cx="282513" cy="276999"/>
              </a:xfrm>
              <a:prstGeom prst="rect">
                <a:avLst/>
              </a:prstGeom>
              <a:blipFill>
                <a:blip r:embed="rId8"/>
                <a:stretch>
                  <a:fillRect l="-10638" t="-21739" r="-51064" b="-173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4358183" y="5343500"/>
                <a:ext cx="2878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183" y="5343500"/>
                <a:ext cx="287836" cy="276999"/>
              </a:xfrm>
              <a:prstGeom prst="rect">
                <a:avLst/>
              </a:prstGeom>
              <a:blipFill>
                <a:blip r:embed="rId9"/>
                <a:stretch>
                  <a:fillRect l="-10638" t="-24444" r="-51064" b="-1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10"/>
          <a:srcRect b="18147"/>
          <a:stretch/>
        </p:blipFill>
        <p:spPr>
          <a:xfrm>
            <a:off x="9532125" y="16749"/>
            <a:ext cx="2659875" cy="1180284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3895941" y="5343500"/>
            <a:ext cx="1374328" cy="1424941"/>
          </a:xfrm>
          <a:prstGeom prst="rect">
            <a:avLst/>
          </a:prstGeom>
          <a:noFill/>
          <a:ln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10548851" y="50002"/>
            <a:ext cx="804949" cy="1113782"/>
          </a:xfrm>
          <a:prstGeom prst="rect">
            <a:avLst/>
          </a:prstGeom>
          <a:noFill/>
          <a:ln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342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2" grpId="0"/>
      <p:bldP spid="23" grpId="0"/>
      <p:bldP spid="25" grpId="0"/>
      <p:bldP spid="26" grpId="0"/>
      <p:bldP spid="28" grpId="0" animBg="1"/>
      <p:bldP spid="3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44" y="0"/>
            <a:ext cx="7104027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137465" y="2635135"/>
            <a:ext cx="1911927" cy="73983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6" name="矩形 5"/>
          <p:cNvSpPr/>
          <p:nvPr/>
        </p:nvSpPr>
        <p:spPr>
          <a:xfrm>
            <a:off x="8137464" y="4106488"/>
            <a:ext cx="1911927" cy="73983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GNN</a:t>
            </a:r>
            <a:endParaRPr lang="zh-TW" altLang="en-US" sz="2000" dirty="0"/>
          </a:p>
        </p:txBody>
      </p:sp>
      <p:sp>
        <p:nvSpPr>
          <p:cNvPr id="7" name="矩形 6"/>
          <p:cNvSpPr/>
          <p:nvPr/>
        </p:nvSpPr>
        <p:spPr>
          <a:xfrm>
            <a:off x="8137463" y="5577841"/>
            <a:ext cx="1911927" cy="781397"/>
          </a:xfrm>
          <a:prstGeom prst="rect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HMM</a:t>
            </a:r>
            <a:endParaRPr lang="zh-TW" altLang="en-US" sz="2000" dirty="0"/>
          </a:p>
        </p:txBody>
      </p:sp>
      <p:sp>
        <p:nvSpPr>
          <p:cNvPr id="8" name="向下箭號 7"/>
          <p:cNvSpPr/>
          <p:nvPr/>
        </p:nvSpPr>
        <p:spPr>
          <a:xfrm>
            <a:off x="9026923" y="3534512"/>
            <a:ext cx="133006" cy="3823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9" name="向下箭號 8"/>
          <p:cNvSpPr/>
          <p:nvPr/>
        </p:nvSpPr>
        <p:spPr>
          <a:xfrm>
            <a:off x="9026923" y="5035911"/>
            <a:ext cx="133006" cy="3823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8137465" y="1309572"/>
            <a:ext cx="3359727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 smtClean="0"/>
              <a:t>ModelAngelo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9994445" y="2824725"/>
            <a:ext cx="225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Residue Segmentation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9994445" y="4291738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All-Atom Modelling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9994445" y="578387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Post-processed</a:t>
            </a:r>
          </a:p>
        </p:txBody>
      </p:sp>
    </p:spTree>
    <p:extLst>
      <p:ext uri="{BB962C8B-B14F-4D97-AF65-F5344CB8AC3E}">
        <p14:creationId xmlns:p14="http://schemas.microsoft.com/office/powerpoint/2010/main" val="332471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Losses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One-step losses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The full-atom loss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The torsion angle loss</a:t>
            </a:r>
          </a:p>
          <a:p>
            <a:r>
              <a:rPr lang="en-US" altLang="zh-TW" dirty="0" smtClean="0"/>
              <a:t>The sequence attention loss</a:t>
            </a:r>
          </a:p>
          <a:p>
            <a:r>
              <a:rPr lang="en-US" altLang="zh-TW" dirty="0" smtClean="0"/>
              <a:t>The violation loss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TW" dirty="0" smtClean="0"/>
              <a:t>Auxiliary losses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505075"/>
                <a:ext cx="5715000" cy="368458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zh-TW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zh-TW" alt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RMSD loss</a:t>
                </a:r>
              </a:p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The backbone frame loss</a:t>
                </a:r>
              </a:p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The amino-acid classification loss</a:t>
                </a:r>
              </a:p>
              <a:p>
                <a:r>
                  <a:rPr lang="en-US" altLang="zh-TW" dirty="0" smtClean="0"/>
                  <a:t>The edge classification loss</a:t>
                </a:r>
              </a:p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The local confidence score loss</a:t>
                </a:r>
              </a:p>
              <a:p>
                <a:r>
                  <a:rPr lang="en-US" altLang="zh-TW" dirty="0" smtClean="0"/>
                  <a:t>The existence loss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505075"/>
                <a:ext cx="5715000" cy="3684588"/>
              </a:xfrm>
              <a:blipFill>
                <a:blip r:embed="rId2"/>
                <a:stretch>
                  <a:fillRect l="-1921" t="-29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/>
          <p:cNvSpPr txBox="1"/>
          <p:nvPr/>
        </p:nvSpPr>
        <p:spPr>
          <a:xfrm>
            <a:off x="1382209" y="1728549"/>
            <a:ext cx="4615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Only defined once for the final step of the GNN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7150391" y="1451550"/>
            <a:ext cx="4204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Summed over each step of the GNN,</a:t>
            </a:r>
          </a:p>
          <a:p>
            <a:r>
              <a:rPr lang="en-US" altLang="zh-TW" dirty="0" smtClean="0"/>
              <a:t>though the last step has a higher weighting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303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標題 6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altLang="zh-TW" dirty="0" smtClean="0"/>
                  <a:t>ModelAngelo</a:t>
                </a:r>
                <a:br>
                  <a:rPr lang="en-US" altLang="zh-TW" dirty="0" smtClean="0"/>
                </a:br>
                <a:r>
                  <a:rPr lang="en-US" altLang="zh-TW" dirty="0" smtClean="0"/>
                  <a:t>Input: </a:t>
                </a:r>
                <a:r>
                  <a:rPr lang="en-US" altLang="zh-TW" dirty="0" err="1" smtClean="0"/>
                  <a:t>Cryo</a:t>
                </a:r>
                <a:r>
                  <a:rPr lang="en-US" altLang="zh-TW" dirty="0" smtClean="0"/>
                  <a:t>-EM map (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altLang="zh-TW" dirty="0" smtClean="0"/>
                  <a:t>) + Sequence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7" name="標題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7" t="-10599" b="-179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/>
          <p:cNvSpPr txBox="1"/>
          <p:nvPr/>
        </p:nvSpPr>
        <p:spPr>
          <a:xfrm>
            <a:off x="3550024" y="3714981"/>
            <a:ext cx="8516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>
                <a:solidFill>
                  <a:schemeClr val="accent2"/>
                </a:solidFill>
              </a:rPr>
              <a:t>Cryo</a:t>
            </a:r>
            <a:r>
              <a:rPr lang="en-US" altLang="zh-TW" dirty="0" smtClean="0">
                <a:solidFill>
                  <a:schemeClr val="accent2"/>
                </a:solidFill>
              </a:rPr>
              <a:t>-EM Attention module</a:t>
            </a:r>
            <a:r>
              <a:rPr lang="en-US" altLang="zh-TW" dirty="0" smtClean="0"/>
              <a:t> + </a:t>
            </a:r>
            <a:r>
              <a:rPr lang="en-US" altLang="zh-TW" dirty="0" smtClean="0">
                <a:solidFill>
                  <a:srgbClr val="0000FF"/>
                </a:solidFill>
              </a:rPr>
              <a:t>Sequence Attention module</a:t>
            </a:r>
            <a:r>
              <a:rPr lang="en-US" altLang="zh-TW" dirty="0" smtClean="0"/>
              <a:t> + </a:t>
            </a:r>
            <a:r>
              <a:rPr lang="en-US" altLang="zh-TW" dirty="0" smtClean="0">
                <a:solidFill>
                  <a:schemeClr val="accent6"/>
                </a:solidFill>
              </a:rPr>
              <a:t>Spatial Invariant Point</a:t>
            </a:r>
            <a:r>
              <a:rPr lang="en-US" altLang="zh-TW" dirty="0" smtClean="0"/>
              <a:t> </a:t>
            </a:r>
          </a:p>
          <a:p>
            <a:r>
              <a:rPr lang="zh-TW" altLang="en-US" dirty="0" smtClean="0"/>
              <a:t>　　　　　　　　　　　　　　　　　　　　　　　　 </a:t>
            </a:r>
            <a:r>
              <a:rPr lang="en-US" altLang="zh-TW" dirty="0" smtClean="0">
                <a:solidFill>
                  <a:schemeClr val="accent6"/>
                </a:solidFill>
              </a:rPr>
              <a:t>Attention module</a:t>
            </a:r>
            <a:endParaRPr lang="zh-TW" altLang="en-US" dirty="0">
              <a:solidFill>
                <a:schemeClr val="accent6"/>
              </a:solidFill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>
            <a:off x="3348071" y="3899647"/>
            <a:ext cx="2019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56458" y="2039064"/>
            <a:ext cx="2591616" cy="73983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Residue Segmentation</a:t>
            </a:r>
            <a:endParaRPr lang="zh-TW" altLang="en-US" sz="2000" dirty="0" smtClean="0">
              <a:solidFill>
                <a:schemeClr val="tx1"/>
              </a:solidFill>
            </a:endParaRPr>
          </a:p>
          <a:p>
            <a:pPr algn="ctr"/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56458" y="3510417"/>
            <a:ext cx="2591615" cy="73983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GNN</a:t>
            </a:r>
          </a:p>
          <a:p>
            <a:pPr algn="ctr"/>
            <a:r>
              <a:rPr lang="en-US" altLang="zh-TW" sz="2000" dirty="0" smtClean="0"/>
              <a:t>All-Atom Modelling</a:t>
            </a:r>
            <a:endParaRPr lang="zh-TW" altLang="en-US" sz="2000" dirty="0" smtClean="0"/>
          </a:p>
        </p:txBody>
      </p:sp>
      <p:sp>
        <p:nvSpPr>
          <p:cNvPr id="17" name="矩形 16"/>
          <p:cNvSpPr/>
          <p:nvPr/>
        </p:nvSpPr>
        <p:spPr>
          <a:xfrm>
            <a:off x="756458" y="4981770"/>
            <a:ext cx="2591613" cy="781397"/>
          </a:xfrm>
          <a:prstGeom prst="rect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HMM</a:t>
            </a:r>
          </a:p>
          <a:p>
            <a:pPr algn="ctr"/>
            <a:r>
              <a:rPr lang="en-US" altLang="zh-TW" sz="2000" dirty="0" smtClean="0"/>
              <a:t>Post-processed</a:t>
            </a:r>
            <a:endParaRPr lang="zh-TW" altLang="en-US" sz="2000" dirty="0"/>
          </a:p>
        </p:txBody>
      </p:sp>
      <p:sp>
        <p:nvSpPr>
          <p:cNvPr id="18" name="向下箭號 17"/>
          <p:cNvSpPr/>
          <p:nvPr/>
        </p:nvSpPr>
        <p:spPr>
          <a:xfrm>
            <a:off x="1985761" y="2953464"/>
            <a:ext cx="133006" cy="3823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19" name="向下箭號 18"/>
          <p:cNvSpPr/>
          <p:nvPr/>
        </p:nvSpPr>
        <p:spPr>
          <a:xfrm>
            <a:off x="1985761" y="4424817"/>
            <a:ext cx="133006" cy="3823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3550024" y="1954221"/>
                <a:ext cx="8516470" cy="1979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/>
                  <a:t>To identify where individual residues are placed.</a:t>
                </a:r>
                <a:r>
                  <a:rPr lang="zh-TW" altLang="en-US" dirty="0" smtClean="0"/>
                  <a:t>（初始模型）</a:t>
                </a:r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TW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altLang="zh-TW" dirty="0" smtClean="0"/>
              </a:p>
              <a:p>
                <a:r>
                  <a:rPr lang="zh-TW" altLang="en-US" dirty="0" smtClean="0">
                    <a:solidFill>
                      <a:srgbClr val="FF0000"/>
                    </a:solidFill>
                  </a:rPr>
                  <a:t>　　　　　　　　　　</a:t>
                </a:r>
                <a:r>
                  <a:rPr lang="zh-TW" altLang="en-US" dirty="0">
                    <a:solidFill>
                      <a:srgbClr val="FF0000"/>
                    </a:solidFill>
                  </a:rPr>
                  <a:t>　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zh-TW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zh-TW" alt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RMSD loss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𝑅𝑀𝑆𝐷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zh-TW" alt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altLang="zh-TW" dirty="0" smtClean="0"/>
              </a:p>
              <a:p>
                <a:r>
                  <a:rPr lang="zh-TW" altLang="en-US" dirty="0" smtClean="0"/>
                  <a:t>　　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024" y="1954221"/>
                <a:ext cx="8516470" cy="1979260"/>
              </a:xfrm>
              <a:prstGeom prst="rect">
                <a:avLst/>
              </a:prstGeom>
              <a:blipFill>
                <a:blip r:embed="rId3"/>
                <a:stretch>
                  <a:fillRect l="-573" t="-18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10"/>
          <p:cNvCxnSpPr/>
          <p:nvPr/>
        </p:nvCxnSpPr>
        <p:spPr>
          <a:xfrm>
            <a:off x="3348071" y="2142565"/>
            <a:ext cx="2019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9379657" y="4380221"/>
            <a:ext cx="22172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The full-atom loss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The torsion angle loss</a:t>
            </a:r>
          </a:p>
        </p:txBody>
      </p:sp>
      <p:sp>
        <p:nvSpPr>
          <p:cNvPr id="20" name="向下箭號 19"/>
          <p:cNvSpPr/>
          <p:nvPr/>
        </p:nvSpPr>
        <p:spPr>
          <a:xfrm>
            <a:off x="7282454" y="4842817"/>
            <a:ext cx="164419" cy="2779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6111755" y="5188391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Backbone Frame module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75503" y="5557723"/>
            <a:ext cx="2499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The backbone frame loss</a:t>
            </a:r>
          </a:p>
        </p:txBody>
      </p:sp>
      <p:sp>
        <p:nvSpPr>
          <p:cNvPr id="5" name="矩形 4"/>
          <p:cNvSpPr/>
          <p:nvPr/>
        </p:nvSpPr>
        <p:spPr>
          <a:xfrm>
            <a:off x="3550024" y="3714982"/>
            <a:ext cx="8046907" cy="22120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550024" y="1954221"/>
            <a:ext cx="6149788" cy="16944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681589" y="6007331"/>
            <a:ext cx="33329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The amino-acid classification loss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The local confidence score loss</a:t>
            </a:r>
          </a:p>
        </p:txBody>
      </p:sp>
    </p:spTree>
    <p:extLst>
      <p:ext uri="{BB962C8B-B14F-4D97-AF65-F5344CB8AC3E}">
        <p14:creationId xmlns:p14="http://schemas.microsoft.com/office/powerpoint/2010/main" val="46929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標題 6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altLang="zh-TW" dirty="0" smtClean="0"/>
                  <a:t>ModelAngelo</a:t>
                </a:r>
                <a:br>
                  <a:rPr lang="en-US" altLang="zh-TW" dirty="0" smtClean="0"/>
                </a:br>
                <a:r>
                  <a:rPr lang="en-US" altLang="zh-TW" dirty="0" smtClean="0"/>
                  <a:t>Input: </a:t>
                </a:r>
                <a:r>
                  <a:rPr lang="en-US" altLang="zh-TW" dirty="0" err="1" smtClean="0"/>
                  <a:t>Cryo</a:t>
                </a:r>
                <a:r>
                  <a:rPr lang="en-US" altLang="zh-TW" dirty="0" smtClean="0"/>
                  <a:t>-EM map (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altLang="zh-TW" dirty="0" smtClean="0"/>
                  <a:t>) + Sequence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7" name="標題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7" t="-10599" b="-179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756458" y="2039064"/>
            <a:ext cx="2591616" cy="73983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Residue Segmentation</a:t>
            </a:r>
            <a:endParaRPr lang="zh-TW" altLang="en-US" sz="2000" dirty="0" smtClean="0">
              <a:solidFill>
                <a:schemeClr val="tx1"/>
              </a:solidFill>
            </a:endParaRPr>
          </a:p>
          <a:p>
            <a:pPr algn="ctr"/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56458" y="3510417"/>
            <a:ext cx="2591615" cy="73983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GNN</a:t>
            </a:r>
          </a:p>
          <a:p>
            <a:pPr algn="ctr"/>
            <a:r>
              <a:rPr lang="en-US" altLang="zh-TW" sz="2000" dirty="0" smtClean="0"/>
              <a:t>All-Atom Modelling</a:t>
            </a:r>
            <a:endParaRPr lang="zh-TW" altLang="en-US" sz="2000" dirty="0" smtClean="0"/>
          </a:p>
        </p:txBody>
      </p:sp>
      <p:sp>
        <p:nvSpPr>
          <p:cNvPr id="17" name="矩形 16"/>
          <p:cNvSpPr/>
          <p:nvPr/>
        </p:nvSpPr>
        <p:spPr>
          <a:xfrm>
            <a:off x="756458" y="4981770"/>
            <a:ext cx="2591613" cy="781397"/>
          </a:xfrm>
          <a:prstGeom prst="rect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HMM</a:t>
            </a:r>
          </a:p>
          <a:p>
            <a:pPr algn="ctr"/>
            <a:r>
              <a:rPr lang="en-US" altLang="zh-TW" sz="2000" dirty="0" smtClean="0"/>
              <a:t>Post-processed</a:t>
            </a:r>
            <a:endParaRPr lang="zh-TW" altLang="en-US" sz="2000" dirty="0"/>
          </a:p>
        </p:txBody>
      </p:sp>
      <p:sp>
        <p:nvSpPr>
          <p:cNvPr id="18" name="向下箭號 17"/>
          <p:cNvSpPr/>
          <p:nvPr/>
        </p:nvSpPr>
        <p:spPr>
          <a:xfrm>
            <a:off x="1985761" y="2953464"/>
            <a:ext cx="133006" cy="3823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19" name="向下箭號 18"/>
          <p:cNvSpPr/>
          <p:nvPr/>
        </p:nvSpPr>
        <p:spPr>
          <a:xfrm>
            <a:off x="1985761" y="4424817"/>
            <a:ext cx="133006" cy="3823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26" name="文字方塊 25"/>
          <p:cNvSpPr txBox="1"/>
          <p:nvPr/>
        </p:nvSpPr>
        <p:spPr>
          <a:xfrm>
            <a:off x="4350305" y="1934852"/>
            <a:ext cx="726993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combine the atomic coordinates predicted by the network</a:t>
            </a:r>
          </a:p>
          <a:p>
            <a:r>
              <a:rPr lang="en-US" altLang="zh-TW" dirty="0" smtClean="0"/>
              <a:t>as well as the edge prediction probabilities as a heuristic to connect residues.</a:t>
            </a:r>
          </a:p>
          <a:p>
            <a:endParaRPr lang="en-US" altLang="zh-TW" dirty="0"/>
          </a:p>
          <a:p>
            <a:r>
              <a:rPr lang="en-US" altLang="zh-TW" dirty="0" smtClean="0"/>
              <a:t>use the amino acid prediction probabilities to construct an HMM profile.</a:t>
            </a:r>
          </a:p>
          <a:p>
            <a:endParaRPr lang="en-US" altLang="zh-TW" dirty="0"/>
          </a:p>
          <a:p>
            <a:r>
              <a:rPr lang="en-US" altLang="zh-TW" dirty="0" smtClean="0"/>
              <a:t>Based on the sequence search, </a:t>
            </a:r>
          </a:p>
          <a:p>
            <a:r>
              <a:rPr lang="en-US" altLang="zh-TW" dirty="0" smtClean="0"/>
              <a:t>we also connect separate chains that should be connected depending on </a:t>
            </a:r>
          </a:p>
          <a:p>
            <a:r>
              <a:rPr lang="en-US" altLang="zh-TW" dirty="0" smtClean="0"/>
              <a:t>both the matched sequence gap and </a:t>
            </a:r>
          </a:p>
          <a:p>
            <a:r>
              <a:rPr lang="en-US" altLang="zh-TW" dirty="0" smtClean="0"/>
              <a:t>the proximity of the end of one chain and the beginning of the next.</a:t>
            </a:r>
            <a:endParaRPr lang="zh-TW" altLang="en-US" dirty="0"/>
          </a:p>
        </p:txBody>
      </p:sp>
      <p:cxnSp>
        <p:nvCxnSpPr>
          <p:cNvPr id="36" name="肘形接點 35"/>
          <p:cNvCxnSpPr>
            <a:stCxn id="17" idx="3"/>
          </p:cNvCxnSpPr>
          <p:nvPr/>
        </p:nvCxnSpPr>
        <p:spPr>
          <a:xfrm flipV="1">
            <a:off x="3348071" y="2312724"/>
            <a:ext cx="1002234" cy="30597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4350305" y="1934852"/>
            <a:ext cx="7187760" cy="26811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向下箭號 37"/>
          <p:cNvSpPr/>
          <p:nvPr/>
        </p:nvSpPr>
        <p:spPr>
          <a:xfrm>
            <a:off x="7944185" y="4870933"/>
            <a:ext cx="180098" cy="3799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/>
          <p:cNvSpPr txBox="1"/>
          <p:nvPr/>
        </p:nvSpPr>
        <p:spPr>
          <a:xfrm>
            <a:off x="5011722" y="5100307"/>
            <a:ext cx="73212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Output:</a:t>
            </a:r>
          </a:p>
          <a:p>
            <a:r>
              <a:rPr lang="en-US" altLang="zh-TW" b="1" dirty="0" smtClean="0"/>
              <a:t>The unpruned output</a:t>
            </a:r>
            <a:r>
              <a:rPr lang="en-US" altLang="zh-TW" dirty="0" smtClean="0"/>
              <a:t>, chains are built more or less as-is </a:t>
            </a:r>
          </a:p>
          <a:p>
            <a:r>
              <a:rPr lang="en-US" altLang="zh-TW" dirty="0" smtClean="0"/>
              <a:t>from the output of the model, with minimal post-processing.</a:t>
            </a:r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The pruned output </a:t>
            </a:r>
            <a:r>
              <a:rPr lang="en-US" altLang="zh-TW" dirty="0" smtClean="0"/>
              <a:t>seeks to remedy this by removing portions of the model </a:t>
            </a:r>
          </a:p>
          <a:p>
            <a:r>
              <a:rPr lang="en-US" altLang="zh-TW" dirty="0" smtClean="0"/>
              <a:t>that do not have good matches to the sequence based on </a:t>
            </a:r>
          </a:p>
          <a:p>
            <a:r>
              <a:rPr lang="en-US" altLang="zh-TW" dirty="0" smtClean="0"/>
              <a:t>the hidden Markov model alignment.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060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Results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566" y="1626659"/>
            <a:ext cx="9812867" cy="4138037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336801" y="4301067"/>
            <a:ext cx="126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DeepTracer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4275666" y="354302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4"/>
                </a:solidFill>
              </a:rPr>
              <a:t>unpruned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978149" y="411640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6666FF"/>
                </a:solidFill>
              </a:rPr>
              <a:t>pruned</a:t>
            </a:r>
            <a:endParaRPr lang="zh-TW" altLang="en-US" dirty="0">
              <a:solidFill>
                <a:srgbClr val="6666FF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212667" y="2718878"/>
            <a:ext cx="126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DeepTracer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10014883" y="391235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6666FF"/>
                </a:solidFill>
              </a:rPr>
              <a:t>pruned</a:t>
            </a:r>
            <a:endParaRPr lang="zh-TW" altLang="en-US" dirty="0">
              <a:solidFill>
                <a:srgbClr val="6666FF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9899466" y="332634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4"/>
                </a:solidFill>
              </a:rPr>
              <a:t>unpruned</a:t>
            </a:r>
            <a:endParaRPr lang="zh-TW" alt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84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Results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200" y="1846792"/>
            <a:ext cx="9813600" cy="421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83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Results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00" y="1264887"/>
            <a:ext cx="10800000" cy="5593113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553800" y="1299763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High B-factor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553800" y="3793172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Low B-factor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7183185" y="2095598"/>
            <a:ext cx="126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DeepTracer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9917825" y="2095598"/>
            <a:ext cx="1627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ModelAngelo</a:t>
            </a:r>
            <a:endParaRPr lang="en-US" altLang="zh-TW" dirty="0" smtClean="0"/>
          </a:p>
          <a:p>
            <a:r>
              <a:rPr lang="en-US" altLang="zh-TW" dirty="0" smtClean="0"/>
              <a:t>(Pruned model)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4328054" y="2095598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The deposited model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743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6517991"/>
                  </p:ext>
                </p:extLst>
              </p:nvPr>
            </p:nvGraphicFramePr>
            <p:xfrm>
              <a:off x="2347884" y="1542626"/>
              <a:ext cx="7943406" cy="333756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935480">
                      <a:extLst>
                        <a:ext uri="{9D8B030D-6E8A-4147-A177-3AD203B41FA5}">
                          <a16:colId xmlns:a16="http://schemas.microsoft.com/office/drawing/2014/main" val="327863766"/>
                        </a:ext>
                      </a:extLst>
                    </a:gridCol>
                    <a:gridCol w="1311466">
                      <a:extLst>
                        <a:ext uri="{9D8B030D-6E8A-4147-A177-3AD203B41FA5}">
                          <a16:colId xmlns:a16="http://schemas.microsoft.com/office/drawing/2014/main" val="783522253"/>
                        </a:ext>
                      </a:extLst>
                    </a:gridCol>
                    <a:gridCol w="2214880">
                      <a:extLst>
                        <a:ext uri="{9D8B030D-6E8A-4147-A177-3AD203B41FA5}">
                          <a16:colId xmlns:a16="http://schemas.microsoft.com/office/drawing/2014/main" val="2934799589"/>
                        </a:ext>
                      </a:extLst>
                    </a:gridCol>
                    <a:gridCol w="2481580">
                      <a:extLst>
                        <a:ext uri="{9D8B030D-6E8A-4147-A177-3AD203B41FA5}">
                          <a16:colId xmlns:a16="http://schemas.microsoft.com/office/drawing/2014/main" val="34666558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PDB</a:t>
                          </a:r>
                          <a:endParaRPr lang="zh-TW" alt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7qlu</a:t>
                          </a:r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95686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Method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err="1" smtClean="0"/>
                            <a:t>DeepTracer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err="1" smtClean="0"/>
                            <a:t>ModelAngelo</a:t>
                          </a:r>
                          <a:r>
                            <a:rPr lang="en-US" altLang="zh-TW" baseline="0" dirty="0" smtClean="0"/>
                            <a:t> Pruned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err="1" smtClean="0"/>
                            <a:t>ModelAngelo</a:t>
                          </a:r>
                          <a:r>
                            <a:rPr lang="en-US" altLang="zh-TW" baseline="0" dirty="0" smtClean="0"/>
                            <a:t> Unpruned</a:t>
                          </a:r>
                          <a:endParaRPr lang="zh-TW" altLang="en-US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66047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Resolution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2.7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2.7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2.7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38719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Backbone</a:t>
                          </a:r>
                          <a:r>
                            <a:rPr lang="en-US" altLang="zh-TW" baseline="0" dirty="0" smtClean="0"/>
                            <a:t> </a:t>
                          </a:r>
                          <a:r>
                            <a:rPr lang="en-US" altLang="zh-TW" dirty="0" smtClean="0"/>
                            <a:t>RMSD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0.546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0.268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0.273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3598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zh-TW" altLang="en-US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</m:oMath>
                          </a14:m>
                          <a:r>
                            <a:rPr lang="zh-TW" altLang="en-US" dirty="0" smtClean="0"/>
                            <a:t> </a:t>
                          </a:r>
                          <a:r>
                            <a:rPr lang="en-US" altLang="zh-TW" dirty="0" smtClean="0"/>
                            <a:t>recall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99.3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99.6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100.0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08344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zh-TW" altLang="en-US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</m:oMath>
                          </a14:m>
                          <a:r>
                            <a:rPr lang="zh-TW" altLang="en-US" dirty="0" smtClean="0"/>
                            <a:t> </a:t>
                          </a:r>
                          <a:r>
                            <a:rPr lang="en-US" altLang="zh-TW" dirty="0" smtClean="0"/>
                            <a:t>precision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99.2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99.3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97.7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88549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err="1" smtClean="0"/>
                            <a:t>lDDT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96.2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99.2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99.1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61616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Sequence match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99.2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99.9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99.6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56035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Sequence</a:t>
                          </a:r>
                          <a:r>
                            <a:rPr lang="en-US" altLang="zh-TW" baseline="0" dirty="0" smtClean="0"/>
                            <a:t> recall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98.5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99.6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99.6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53996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6517991"/>
                  </p:ext>
                </p:extLst>
              </p:nvPr>
            </p:nvGraphicFramePr>
            <p:xfrm>
              <a:off x="2347884" y="1542626"/>
              <a:ext cx="7943406" cy="333756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935480">
                      <a:extLst>
                        <a:ext uri="{9D8B030D-6E8A-4147-A177-3AD203B41FA5}">
                          <a16:colId xmlns:a16="http://schemas.microsoft.com/office/drawing/2014/main" val="327863766"/>
                        </a:ext>
                      </a:extLst>
                    </a:gridCol>
                    <a:gridCol w="1311466">
                      <a:extLst>
                        <a:ext uri="{9D8B030D-6E8A-4147-A177-3AD203B41FA5}">
                          <a16:colId xmlns:a16="http://schemas.microsoft.com/office/drawing/2014/main" val="783522253"/>
                        </a:ext>
                      </a:extLst>
                    </a:gridCol>
                    <a:gridCol w="2214880">
                      <a:extLst>
                        <a:ext uri="{9D8B030D-6E8A-4147-A177-3AD203B41FA5}">
                          <a16:colId xmlns:a16="http://schemas.microsoft.com/office/drawing/2014/main" val="2934799589"/>
                        </a:ext>
                      </a:extLst>
                    </a:gridCol>
                    <a:gridCol w="2481580">
                      <a:extLst>
                        <a:ext uri="{9D8B030D-6E8A-4147-A177-3AD203B41FA5}">
                          <a16:colId xmlns:a16="http://schemas.microsoft.com/office/drawing/2014/main" val="34666558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PDB</a:t>
                          </a:r>
                          <a:endParaRPr lang="zh-TW" alt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7qlu</a:t>
                          </a:r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95686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Method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err="1" smtClean="0"/>
                            <a:t>DeepTracer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err="1" smtClean="0"/>
                            <a:t>ModelAngelo</a:t>
                          </a:r>
                          <a:r>
                            <a:rPr lang="en-US" altLang="zh-TW" baseline="0" dirty="0" smtClean="0"/>
                            <a:t> Pruned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err="1" smtClean="0"/>
                            <a:t>ModelAngelo</a:t>
                          </a:r>
                          <a:r>
                            <a:rPr lang="en-US" altLang="zh-TW" baseline="0" dirty="0" smtClean="0"/>
                            <a:t> Unpruned</a:t>
                          </a:r>
                          <a:endParaRPr lang="zh-TW" altLang="en-US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66047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Resolution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2.7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2.7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2.7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38719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Backbone</a:t>
                          </a:r>
                          <a:r>
                            <a:rPr lang="en-US" altLang="zh-TW" baseline="0" dirty="0" smtClean="0"/>
                            <a:t> </a:t>
                          </a:r>
                          <a:r>
                            <a:rPr lang="en-US" altLang="zh-TW" dirty="0" smtClean="0"/>
                            <a:t>RMSD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0.546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0.268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0.273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3598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314" t="-415000" r="-311321" b="-43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99.3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99.6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100.0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08344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314" t="-506557" r="-311321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99.2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99.3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97.7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88549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err="1" smtClean="0"/>
                            <a:t>lDDT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96.2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99.2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99.1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61616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Sequence match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99.2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99.9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99.6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56035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Sequence</a:t>
                          </a:r>
                          <a:r>
                            <a:rPr lang="en-US" altLang="zh-TW" baseline="0" dirty="0" smtClean="0"/>
                            <a:t> recall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98.5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99.6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99.6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539964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9818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5124744"/>
                  </p:ext>
                </p:extLst>
              </p:nvPr>
            </p:nvGraphicFramePr>
            <p:xfrm>
              <a:off x="0" y="0"/>
              <a:ext cx="7943406" cy="333756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935480">
                      <a:extLst>
                        <a:ext uri="{9D8B030D-6E8A-4147-A177-3AD203B41FA5}">
                          <a16:colId xmlns:a16="http://schemas.microsoft.com/office/drawing/2014/main" val="327863766"/>
                        </a:ext>
                      </a:extLst>
                    </a:gridCol>
                    <a:gridCol w="1311466">
                      <a:extLst>
                        <a:ext uri="{9D8B030D-6E8A-4147-A177-3AD203B41FA5}">
                          <a16:colId xmlns:a16="http://schemas.microsoft.com/office/drawing/2014/main" val="783522253"/>
                        </a:ext>
                      </a:extLst>
                    </a:gridCol>
                    <a:gridCol w="2214880">
                      <a:extLst>
                        <a:ext uri="{9D8B030D-6E8A-4147-A177-3AD203B41FA5}">
                          <a16:colId xmlns:a16="http://schemas.microsoft.com/office/drawing/2014/main" val="2934799589"/>
                        </a:ext>
                      </a:extLst>
                    </a:gridCol>
                    <a:gridCol w="2481580">
                      <a:extLst>
                        <a:ext uri="{9D8B030D-6E8A-4147-A177-3AD203B41FA5}">
                          <a16:colId xmlns:a16="http://schemas.microsoft.com/office/drawing/2014/main" val="34666558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PDB</a:t>
                          </a:r>
                          <a:endParaRPr lang="zh-TW" alt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7ode</a:t>
                          </a:r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95686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Method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err="1" smtClean="0"/>
                            <a:t>DeepTracer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err="1" smtClean="0"/>
                            <a:t>ModelAngelo</a:t>
                          </a:r>
                          <a:r>
                            <a:rPr lang="en-US" altLang="zh-TW" baseline="0" dirty="0" smtClean="0"/>
                            <a:t> Pruned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err="1" smtClean="0"/>
                            <a:t>ModelAngelo</a:t>
                          </a:r>
                          <a:r>
                            <a:rPr lang="en-US" altLang="zh-TW" baseline="0" dirty="0" smtClean="0"/>
                            <a:t> Unpruned</a:t>
                          </a:r>
                          <a:endParaRPr lang="zh-TW" altLang="en-US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66047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Resolution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2.84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2.84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2.84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38719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Backbone</a:t>
                          </a:r>
                          <a:r>
                            <a:rPr lang="en-US" altLang="zh-TW" baseline="0" dirty="0" smtClean="0"/>
                            <a:t> </a:t>
                          </a:r>
                          <a:r>
                            <a:rPr lang="en-US" altLang="zh-TW" dirty="0" smtClean="0"/>
                            <a:t>RMSD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0.960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0.418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0.549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3598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zh-TW" altLang="en-US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</m:oMath>
                          </a14:m>
                          <a:r>
                            <a:rPr lang="zh-TW" altLang="en-US" dirty="0" smtClean="0"/>
                            <a:t> </a:t>
                          </a:r>
                          <a:r>
                            <a:rPr lang="en-US" altLang="zh-TW" dirty="0" smtClean="0"/>
                            <a:t>recall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66.6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81.5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96.9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08344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zh-TW" altLang="en-US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</m:oMath>
                          </a14:m>
                          <a:r>
                            <a:rPr lang="zh-TW" altLang="en-US" dirty="0" smtClean="0"/>
                            <a:t> </a:t>
                          </a:r>
                          <a:r>
                            <a:rPr lang="en-US" altLang="zh-TW" dirty="0" smtClean="0"/>
                            <a:t>precision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29.0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99.2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93.5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88549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err="1" smtClean="0"/>
                            <a:t>lDDT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93.1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96.7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94.6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61616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Sequence match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69.9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95.7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84.2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56035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Sequence</a:t>
                          </a:r>
                          <a:r>
                            <a:rPr lang="en-US" altLang="zh-TW" baseline="0" dirty="0" smtClean="0"/>
                            <a:t> recall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46.5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78.0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81.7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53996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5124744"/>
                  </p:ext>
                </p:extLst>
              </p:nvPr>
            </p:nvGraphicFramePr>
            <p:xfrm>
              <a:off x="0" y="0"/>
              <a:ext cx="7943406" cy="333756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935480">
                      <a:extLst>
                        <a:ext uri="{9D8B030D-6E8A-4147-A177-3AD203B41FA5}">
                          <a16:colId xmlns:a16="http://schemas.microsoft.com/office/drawing/2014/main" val="327863766"/>
                        </a:ext>
                      </a:extLst>
                    </a:gridCol>
                    <a:gridCol w="1311466">
                      <a:extLst>
                        <a:ext uri="{9D8B030D-6E8A-4147-A177-3AD203B41FA5}">
                          <a16:colId xmlns:a16="http://schemas.microsoft.com/office/drawing/2014/main" val="783522253"/>
                        </a:ext>
                      </a:extLst>
                    </a:gridCol>
                    <a:gridCol w="2214880">
                      <a:extLst>
                        <a:ext uri="{9D8B030D-6E8A-4147-A177-3AD203B41FA5}">
                          <a16:colId xmlns:a16="http://schemas.microsoft.com/office/drawing/2014/main" val="2934799589"/>
                        </a:ext>
                      </a:extLst>
                    </a:gridCol>
                    <a:gridCol w="2481580">
                      <a:extLst>
                        <a:ext uri="{9D8B030D-6E8A-4147-A177-3AD203B41FA5}">
                          <a16:colId xmlns:a16="http://schemas.microsoft.com/office/drawing/2014/main" val="34666558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PDB</a:t>
                          </a:r>
                          <a:endParaRPr lang="zh-TW" alt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7ode</a:t>
                          </a:r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95686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Method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err="1" smtClean="0"/>
                            <a:t>DeepTracer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err="1" smtClean="0"/>
                            <a:t>ModelAngelo</a:t>
                          </a:r>
                          <a:r>
                            <a:rPr lang="en-US" altLang="zh-TW" baseline="0" dirty="0" smtClean="0"/>
                            <a:t> Pruned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err="1" smtClean="0"/>
                            <a:t>ModelAngelo</a:t>
                          </a:r>
                          <a:r>
                            <a:rPr lang="en-US" altLang="zh-TW" baseline="0" dirty="0" smtClean="0"/>
                            <a:t> Unpruned</a:t>
                          </a:r>
                          <a:endParaRPr lang="zh-TW" altLang="en-US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66047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Resolution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2.84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2.84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2.84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38719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Backbone</a:t>
                          </a:r>
                          <a:r>
                            <a:rPr lang="en-US" altLang="zh-TW" baseline="0" dirty="0" smtClean="0"/>
                            <a:t> </a:t>
                          </a:r>
                          <a:r>
                            <a:rPr lang="en-US" altLang="zh-TW" dirty="0" smtClean="0"/>
                            <a:t>RMSD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0.960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0.418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0.549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3598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629" t="-415000" r="-311321" b="-43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66.6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81.5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96.9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08344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629" t="-506557" r="-311321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29.0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99.2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93.5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88549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err="1" smtClean="0"/>
                            <a:t>lDDT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93.1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96.7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94.6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61616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Sequence match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69.9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95.7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84.2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56035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Sequence</a:t>
                          </a:r>
                          <a:r>
                            <a:rPr lang="en-US" altLang="zh-TW" baseline="0" dirty="0" smtClean="0"/>
                            <a:t> recall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46.5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78.0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81.7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53996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2201943"/>
                  </p:ext>
                </p:extLst>
              </p:nvPr>
            </p:nvGraphicFramePr>
            <p:xfrm>
              <a:off x="4248594" y="3520440"/>
              <a:ext cx="7943406" cy="333756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935480">
                      <a:extLst>
                        <a:ext uri="{9D8B030D-6E8A-4147-A177-3AD203B41FA5}">
                          <a16:colId xmlns:a16="http://schemas.microsoft.com/office/drawing/2014/main" val="327863766"/>
                        </a:ext>
                      </a:extLst>
                    </a:gridCol>
                    <a:gridCol w="1311466">
                      <a:extLst>
                        <a:ext uri="{9D8B030D-6E8A-4147-A177-3AD203B41FA5}">
                          <a16:colId xmlns:a16="http://schemas.microsoft.com/office/drawing/2014/main" val="783522253"/>
                        </a:ext>
                      </a:extLst>
                    </a:gridCol>
                    <a:gridCol w="2214880">
                      <a:extLst>
                        <a:ext uri="{9D8B030D-6E8A-4147-A177-3AD203B41FA5}">
                          <a16:colId xmlns:a16="http://schemas.microsoft.com/office/drawing/2014/main" val="2934799589"/>
                        </a:ext>
                      </a:extLst>
                    </a:gridCol>
                    <a:gridCol w="2481580">
                      <a:extLst>
                        <a:ext uri="{9D8B030D-6E8A-4147-A177-3AD203B41FA5}">
                          <a16:colId xmlns:a16="http://schemas.microsoft.com/office/drawing/2014/main" val="34666558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PDB</a:t>
                          </a:r>
                          <a:endParaRPr lang="zh-TW" alt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7rzy</a:t>
                          </a:r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95686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Method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err="1" smtClean="0"/>
                            <a:t>DeepTracer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err="1" smtClean="0"/>
                            <a:t>ModelAngelo</a:t>
                          </a:r>
                          <a:r>
                            <a:rPr lang="en-US" altLang="zh-TW" baseline="0" dirty="0" smtClean="0"/>
                            <a:t> Pruned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err="1" smtClean="0"/>
                            <a:t>ModelAngelo</a:t>
                          </a:r>
                          <a:r>
                            <a:rPr lang="en-US" altLang="zh-TW" baseline="0" dirty="0" smtClean="0"/>
                            <a:t> Unpruned</a:t>
                          </a:r>
                          <a:endParaRPr lang="zh-TW" altLang="en-US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66047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Resolution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3.5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3.5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3.5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38719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Backbone</a:t>
                          </a:r>
                          <a:r>
                            <a:rPr lang="en-US" altLang="zh-TW" baseline="0" dirty="0" smtClean="0"/>
                            <a:t> </a:t>
                          </a:r>
                          <a:r>
                            <a:rPr lang="en-US" altLang="zh-TW" dirty="0" smtClean="0"/>
                            <a:t>RMSD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1.544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0.746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1.122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3598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zh-TW" altLang="en-US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</m:oMath>
                          </a14:m>
                          <a:r>
                            <a:rPr lang="zh-TW" altLang="en-US" dirty="0" smtClean="0"/>
                            <a:t> </a:t>
                          </a:r>
                          <a:r>
                            <a:rPr lang="en-US" altLang="zh-TW" dirty="0" smtClean="0"/>
                            <a:t>recall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71.4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47.2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95.3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08344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zh-TW" altLang="en-US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</m:oMath>
                          </a14:m>
                          <a:r>
                            <a:rPr lang="zh-TW" altLang="en-US" dirty="0" smtClean="0"/>
                            <a:t> </a:t>
                          </a:r>
                          <a:r>
                            <a:rPr lang="en-US" altLang="zh-TW" dirty="0" smtClean="0"/>
                            <a:t>precision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94.2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99.2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85.9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88549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err="1" smtClean="0"/>
                            <a:t>lDDT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79.7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90.1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82.8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61616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Sequence match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17.9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97.2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57.2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56035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Sequence</a:t>
                          </a:r>
                          <a:r>
                            <a:rPr lang="en-US" altLang="zh-TW" baseline="0" dirty="0" smtClean="0"/>
                            <a:t> recall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12.8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45.8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54.5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53996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2201943"/>
                  </p:ext>
                </p:extLst>
              </p:nvPr>
            </p:nvGraphicFramePr>
            <p:xfrm>
              <a:off x="4248594" y="3520440"/>
              <a:ext cx="7943406" cy="333756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935480">
                      <a:extLst>
                        <a:ext uri="{9D8B030D-6E8A-4147-A177-3AD203B41FA5}">
                          <a16:colId xmlns:a16="http://schemas.microsoft.com/office/drawing/2014/main" val="327863766"/>
                        </a:ext>
                      </a:extLst>
                    </a:gridCol>
                    <a:gridCol w="1311466">
                      <a:extLst>
                        <a:ext uri="{9D8B030D-6E8A-4147-A177-3AD203B41FA5}">
                          <a16:colId xmlns:a16="http://schemas.microsoft.com/office/drawing/2014/main" val="783522253"/>
                        </a:ext>
                      </a:extLst>
                    </a:gridCol>
                    <a:gridCol w="2214880">
                      <a:extLst>
                        <a:ext uri="{9D8B030D-6E8A-4147-A177-3AD203B41FA5}">
                          <a16:colId xmlns:a16="http://schemas.microsoft.com/office/drawing/2014/main" val="2934799589"/>
                        </a:ext>
                      </a:extLst>
                    </a:gridCol>
                    <a:gridCol w="2481580">
                      <a:extLst>
                        <a:ext uri="{9D8B030D-6E8A-4147-A177-3AD203B41FA5}">
                          <a16:colId xmlns:a16="http://schemas.microsoft.com/office/drawing/2014/main" val="34666558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PDB</a:t>
                          </a:r>
                          <a:endParaRPr lang="zh-TW" alt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7rzy</a:t>
                          </a:r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95686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Method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err="1" smtClean="0"/>
                            <a:t>DeepTracer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err="1" smtClean="0"/>
                            <a:t>ModelAngelo</a:t>
                          </a:r>
                          <a:r>
                            <a:rPr lang="en-US" altLang="zh-TW" baseline="0" dirty="0" smtClean="0"/>
                            <a:t> Pruned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err="1" smtClean="0"/>
                            <a:t>ModelAngelo</a:t>
                          </a:r>
                          <a:r>
                            <a:rPr lang="en-US" altLang="zh-TW" baseline="0" dirty="0" smtClean="0"/>
                            <a:t> Unpruned</a:t>
                          </a:r>
                          <a:endParaRPr lang="zh-TW" altLang="en-US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66047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Resolution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3.5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3.5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3.5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38719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Backbone</a:t>
                          </a:r>
                          <a:r>
                            <a:rPr lang="en-US" altLang="zh-TW" baseline="0" dirty="0" smtClean="0"/>
                            <a:t> </a:t>
                          </a:r>
                          <a:r>
                            <a:rPr lang="en-US" altLang="zh-TW" dirty="0" smtClean="0"/>
                            <a:t>RMSD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1.544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0.746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1.122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3598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314" t="-415000" r="-311635" b="-43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71.4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47.2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95.3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08344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314" t="-506557" r="-311635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94.2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99.2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85.9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88549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err="1" smtClean="0"/>
                            <a:t>lDDT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79.7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90.1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82.8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61616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Sequence match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17.9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97.2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57.2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56035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Sequence</a:t>
                          </a:r>
                          <a:r>
                            <a:rPr lang="en-US" altLang="zh-TW" baseline="0" dirty="0" smtClean="0"/>
                            <a:t> recall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12.8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45.8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54.5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539964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7981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End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820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Background Knowledge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Backbone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TW" dirty="0" smtClean="0"/>
              <a:t>Torsion Angle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07" y="3589804"/>
            <a:ext cx="5668141" cy="307276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640" y="2505075"/>
            <a:ext cx="4721989" cy="4352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6141057" y="1681163"/>
                <a:ext cx="23843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057" y="1681163"/>
                <a:ext cx="2384306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080367" y="4572188"/>
                <a:ext cx="4044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367" y="4572188"/>
                <a:ext cx="404405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2510157" y="4448752"/>
                <a:ext cx="4044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157" y="4448752"/>
                <a:ext cx="404405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302413" y="4633418"/>
                <a:ext cx="4044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2413" y="4633418"/>
                <a:ext cx="404405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480065" y="5386575"/>
                <a:ext cx="3792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zh-TW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065" y="5386575"/>
                <a:ext cx="379270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127635" y="4034859"/>
                <a:ext cx="3792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zh-TW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635" y="4034859"/>
                <a:ext cx="379270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4706818" y="5398459"/>
                <a:ext cx="3792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zh-TW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818" y="5398459"/>
                <a:ext cx="379270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1669700" y="4958793"/>
                <a:ext cx="4076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700" y="4958793"/>
                <a:ext cx="407676" cy="369332"/>
              </a:xfrm>
              <a:prstGeom prst="rect">
                <a:avLst/>
              </a:prstGeom>
              <a:blipFill>
                <a:blip r:embed="rId11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3302133" y="4479914"/>
                <a:ext cx="4076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133" y="4479914"/>
                <a:ext cx="407676" cy="369332"/>
              </a:xfrm>
              <a:prstGeom prst="rect">
                <a:avLst/>
              </a:prstGeom>
              <a:blipFill>
                <a:blip r:embed="rId1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4847792" y="5029127"/>
                <a:ext cx="4076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792" y="5029127"/>
                <a:ext cx="407676" cy="369332"/>
              </a:xfrm>
              <a:prstGeom prst="rect">
                <a:avLst/>
              </a:prstGeom>
              <a:blipFill>
                <a:blip r:embed="rId1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2017284" y="4849246"/>
                <a:ext cx="4141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284" y="4849246"/>
                <a:ext cx="41415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3774959" y="4941520"/>
                <a:ext cx="4141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959" y="4941520"/>
                <a:ext cx="41415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" descr="https://www3.cmbi.umcn.nl/wiki/images/7/72/Backbone.gif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25" r="52206" b="15607"/>
          <a:stretch/>
        </p:blipFill>
        <p:spPr bwMode="auto">
          <a:xfrm>
            <a:off x="3250875" y="1425131"/>
            <a:ext cx="2004593" cy="225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230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Background Knowledge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Backbone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TW" dirty="0" smtClean="0"/>
              <a:t>Amino-acid</a:t>
            </a:r>
            <a:r>
              <a:rPr lang="zh-TW" altLang="en-US" dirty="0" smtClean="0"/>
              <a:t> </a:t>
            </a:r>
            <a:r>
              <a:rPr lang="en-US" altLang="zh-TW" dirty="0" smtClean="0"/>
              <a:t>(aatype:20)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/>
          <a:srcRect b="18147"/>
          <a:stretch/>
        </p:blipFill>
        <p:spPr>
          <a:xfrm>
            <a:off x="153377" y="3589804"/>
            <a:ext cx="5668141" cy="25151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6097588" y="1321356"/>
                <a:ext cx="23843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588" y="1321356"/>
                <a:ext cx="2384306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080367" y="4572188"/>
                <a:ext cx="4044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367" y="4572188"/>
                <a:ext cx="404405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2510157" y="4448752"/>
                <a:ext cx="4044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157" y="4448752"/>
                <a:ext cx="40440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302413" y="4633418"/>
                <a:ext cx="4044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2413" y="4633418"/>
                <a:ext cx="404405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480065" y="5386575"/>
                <a:ext cx="3792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zh-TW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065" y="5386575"/>
                <a:ext cx="379270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127635" y="4034859"/>
                <a:ext cx="3792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zh-TW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635" y="4034859"/>
                <a:ext cx="379270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4706818" y="5398459"/>
                <a:ext cx="3792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zh-TW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818" y="5398459"/>
                <a:ext cx="379270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1669700" y="4958793"/>
                <a:ext cx="4076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700" y="4958793"/>
                <a:ext cx="407676" cy="369332"/>
              </a:xfrm>
              <a:prstGeom prst="rect">
                <a:avLst/>
              </a:prstGeom>
              <a:blipFill>
                <a:blip r:embed="rId1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3302133" y="4479914"/>
                <a:ext cx="4076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133" y="4479914"/>
                <a:ext cx="407676" cy="369332"/>
              </a:xfrm>
              <a:prstGeom prst="rect">
                <a:avLst/>
              </a:prstGeom>
              <a:blipFill>
                <a:blip r:embed="rId11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4847792" y="5029127"/>
                <a:ext cx="4076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792" y="5029127"/>
                <a:ext cx="407676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2017284" y="4849246"/>
                <a:ext cx="4141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284" y="4849246"/>
                <a:ext cx="41415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3774959" y="4941520"/>
                <a:ext cx="4141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959" y="4941520"/>
                <a:ext cx="41415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" descr="https://www3.cmbi.umcn.nl/wiki/images/7/72/Backbone.gif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44" t="12825" r="103" b="15607"/>
          <a:stretch/>
        </p:blipFill>
        <p:spPr bwMode="auto">
          <a:xfrm>
            <a:off x="3739647" y="1459549"/>
            <a:ext cx="2187388" cy="225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字版面配置區 5"/>
          <p:cNvSpPr txBox="1">
            <a:spLocks/>
          </p:cNvSpPr>
          <p:nvPr/>
        </p:nvSpPr>
        <p:spPr>
          <a:xfrm>
            <a:off x="6172200" y="1226583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Torsion Angle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72200" y="2538000"/>
            <a:ext cx="4859370" cy="4320000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 rotWithShape="1">
          <a:blip r:embed="rId16"/>
          <a:srcRect l="7287" t="11390" r="79984" b="72216"/>
          <a:stretch/>
        </p:blipFill>
        <p:spPr>
          <a:xfrm rot="10800000">
            <a:off x="1360417" y="5437672"/>
            <a:ext cx="618565" cy="708211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 rotWithShape="1">
          <a:blip r:embed="rId16"/>
          <a:srcRect l="40309" t="10561" r="37737" b="72630"/>
          <a:stretch/>
        </p:blipFill>
        <p:spPr>
          <a:xfrm>
            <a:off x="2672299" y="3712855"/>
            <a:ext cx="1066800" cy="726141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 rotWithShape="1">
          <a:blip r:embed="rId16"/>
          <a:srcRect l="76837" t="48536" r="4531" b="20959"/>
          <a:stretch/>
        </p:blipFill>
        <p:spPr>
          <a:xfrm rot="10800000">
            <a:off x="4317516" y="5459520"/>
            <a:ext cx="905435" cy="13178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4607854" y="6326965"/>
                <a:ext cx="4798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7854" y="6326965"/>
                <a:ext cx="479875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1510048" y="5274854"/>
                <a:ext cx="4745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048" y="5274854"/>
                <a:ext cx="474552" cy="369332"/>
              </a:xfrm>
              <a:prstGeom prst="rect">
                <a:avLst/>
              </a:prstGeom>
              <a:blipFill>
                <a:blip r:embed="rId18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3064857" y="4108720"/>
                <a:ext cx="4745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857" y="4108720"/>
                <a:ext cx="474552" cy="369332"/>
              </a:xfrm>
              <a:prstGeom prst="rect">
                <a:avLst/>
              </a:prstGeom>
              <a:blipFill>
                <a:blip r:embed="rId19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4311898" y="5257496"/>
                <a:ext cx="4745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898" y="5257496"/>
                <a:ext cx="474552" cy="369332"/>
              </a:xfrm>
              <a:prstGeom prst="rect">
                <a:avLst/>
              </a:prstGeom>
              <a:blipFill>
                <a:blip r:embed="rId20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1367103" y="5767791"/>
                <a:ext cx="4798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103" y="5767791"/>
                <a:ext cx="479875" cy="369332"/>
              </a:xfrm>
              <a:prstGeom prst="rect">
                <a:avLst/>
              </a:prstGeom>
              <a:blipFill>
                <a:blip r:embed="rId21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4770233" y="5468539"/>
                <a:ext cx="4798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0233" y="5468539"/>
                <a:ext cx="479875" cy="369332"/>
              </a:xfrm>
              <a:prstGeom prst="rect">
                <a:avLst/>
              </a:prstGeom>
              <a:blipFill>
                <a:blip r:embed="rId22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2822258" y="3641863"/>
                <a:ext cx="4798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258" y="3641863"/>
                <a:ext cx="479875" cy="369332"/>
              </a:xfrm>
              <a:prstGeom prst="rect">
                <a:avLst/>
              </a:prstGeom>
              <a:blipFill>
                <a:blip r:embed="rId2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3158408" y="3866272"/>
                <a:ext cx="4798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8408" y="3866272"/>
                <a:ext cx="479875" cy="369332"/>
              </a:xfrm>
              <a:prstGeom prst="rect">
                <a:avLst/>
              </a:prstGeom>
              <a:blipFill>
                <a:blip r:embed="rId2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4607854" y="5876596"/>
                <a:ext cx="4798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7854" y="5876596"/>
                <a:ext cx="479875" cy="369332"/>
              </a:xfrm>
              <a:prstGeom prst="rect">
                <a:avLst/>
              </a:prstGeom>
              <a:blipFill>
                <a:blip r:embed="rId25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字版面配置區 3"/>
          <p:cNvSpPr txBox="1">
            <a:spLocks/>
          </p:cNvSpPr>
          <p:nvPr/>
        </p:nvSpPr>
        <p:spPr>
          <a:xfrm>
            <a:off x="839787" y="1681163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Residue (Side chain)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8038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" y="0"/>
            <a:ext cx="6524625" cy="676275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665" y="3343967"/>
            <a:ext cx="50863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37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標題 6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altLang="zh-TW" dirty="0" smtClean="0"/>
                  <a:t>ModelAngelo</a:t>
                </a:r>
                <a:br>
                  <a:rPr lang="en-US" altLang="zh-TW" dirty="0" smtClean="0"/>
                </a:br>
                <a:r>
                  <a:rPr lang="en-US" altLang="zh-TW" dirty="0" smtClean="0"/>
                  <a:t>Input: </a:t>
                </a:r>
                <a:r>
                  <a:rPr lang="en-US" altLang="zh-TW" dirty="0" err="1" smtClean="0"/>
                  <a:t>Cryo</a:t>
                </a:r>
                <a:r>
                  <a:rPr lang="en-US" altLang="zh-TW" dirty="0" smtClean="0"/>
                  <a:t>-EM map (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altLang="zh-TW" dirty="0" smtClean="0"/>
                  <a:t>) + Sequence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7" name="標題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7" t="-10599" b="-179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3550024" y="1954221"/>
                <a:ext cx="8516470" cy="1792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/>
                  <a:t>To identify where individual residues are placed.</a:t>
                </a:r>
                <a:r>
                  <a:rPr lang="zh-TW" altLang="en-US" dirty="0" smtClean="0"/>
                  <a:t>（初始模型）</a:t>
                </a:r>
                <a:endParaRPr lang="en-US" altLang="zh-TW" dirty="0" smtClean="0"/>
              </a:p>
              <a:p>
                <a:r>
                  <a:rPr lang="zh-TW" altLang="en-US" dirty="0"/>
                  <a:t>　</a:t>
                </a:r>
                <a:r>
                  <a:rPr lang="zh-TW" altLang="en-US" dirty="0" smtClean="0"/>
                  <a:t>　</a:t>
                </a:r>
                <a:r>
                  <a:rPr lang="pt-BR" altLang="zh-TW" dirty="0" smtClean="0"/>
                  <a:t>Cryo-EM map: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sup>
                    </m:sSup>
                  </m:oMath>
                </a14:m>
                <a:endParaRPr lang="pt-BR" altLang="zh-TW" dirty="0" smtClean="0"/>
              </a:p>
              <a:p>
                <a:r>
                  <a:rPr lang="zh-TW" altLang="en-US" dirty="0" smtClean="0"/>
                  <a:t>　　</a:t>
                </a:r>
                <a:r>
                  <a:rPr lang="en-US" altLang="zh-TW" dirty="0" smtClean="0"/>
                  <a:t>Sequence: </a:t>
                </a:r>
                <a:r>
                  <a:rPr lang="zh-TW" altLang="en-US" dirty="0" smtClean="0"/>
                  <a:t>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zh-TW" altLang="en-US" dirty="0" smtClean="0"/>
                  <a:t>位置為主的模型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TW" altLang="en-US" dirty="0" smtClean="0"/>
                  <a:t>，</a:t>
                </a:r>
                <a:r>
                  <a:rPr lang="en-US" altLang="zh-TW" dirty="0" smtClean="0"/>
                  <a:t> an associated binary target T, </a:t>
                </a:r>
              </a:p>
              <a:p>
                <a:r>
                  <a:rPr lang="zh-TW" altLang="en-US" dirty="0" smtClean="0"/>
                  <a:t>　　　　</a:t>
                </a:r>
                <a:r>
                  <a:rPr lang="en-US" altLang="zh-TW" dirty="0" smtClean="0"/>
                  <a:t>where 1 represents the existence of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en-US" altLang="zh-TW" dirty="0"/>
                  <a:t> </a:t>
                </a:r>
                <a:r>
                  <a:rPr lang="en-US" altLang="zh-TW" dirty="0" smtClean="0"/>
                  <a:t>atom in the voxel and 0 the lack of it.</a:t>
                </a:r>
              </a:p>
              <a:p>
                <a:r>
                  <a:rPr lang="zh-TW" altLang="en-US" dirty="0"/>
                  <a:t>　</a:t>
                </a:r>
                <a:r>
                  <a:rPr lang="zh-TW" altLang="en-US" dirty="0" smtClean="0"/>
                  <a:t>　</a:t>
                </a:r>
                <a:r>
                  <a:rPr lang="en-US" altLang="zh-TW" dirty="0" smtClean="0"/>
                  <a:t>Goal: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TW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altLang="zh-TW" dirty="0" smtClean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024" y="1954221"/>
                <a:ext cx="8516470" cy="1792157"/>
              </a:xfrm>
              <a:prstGeom prst="rect">
                <a:avLst/>
              </a:prstGeom>
              <a:blipFill>
                <a:blip r:embed="rId3"/>
                <a:stretch>
                  <a:fillRect l="-573" t="-2041" b="-20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單箭頭接點 14"/>
          <p:cNvCxnSpPr/>
          <p:nvPr/>
        </p:nvCxnSpPr>
        <p:spPr>
          <a:xfrm>
            <a:off x="3348071" y="2142565"/>
            <a:ext cx="2019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672" y="3984019"/>
            <a:ext cx="3492000" cy="2776897"/>
          </a:xfrm>
          <a:prstGeom prst="rect">
            <a:avLst/>
          </a:prstGeom>
        </p:spPr>
      </p:pic>
      <p:cxnSp>
        <p:nvCxnSpPr>
          <p:cNvPr id="3" name="直線單箭頭接點 2"/>
          <p:cNvCxnSpPr/>
          <p:nvPr/>
        </p:nvCxnSpPr>
        <p:spPr>
          <a:xfrm>
            <a:off x="7575176" y="5372467"/>
            <a:ext cx="104887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872177" y="4902804"/>
                <a:ext cx="4548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TW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177" y="4902804"/>
                <a:ext cx="454868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9550" y="4009911"/>
            <a:ext cx="3353567" cy="260775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812447" y="6488668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zh-TW" dirty="0" smtClean="0"/>
              <a:t>Cryo-EM map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10426333" y="6488668"/>
                <a:ext cx="14246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en-US" altLang="zh-TW" dirty="0" smtClean="0"/>
                  <a:t> Positions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6333" y="6488668"/>
                <a:ext cx="1424685" cy="369332"/>
              </a:xfrm>
              <a:prstGeom prst="rect">
                <a:avLst/>
              </a:prstGeom>
              <a:blipFill>
                <a:blip r:embed="rId7"/>
                <a:stretch>
                  <a:fillRect t="-8197" r="-2564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>
          <a:xfrm>
            <a:off x="756458" y="2039064"/>
            <a:ext cx="2591616" cy="73983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Residue Segmentation</a:t>
            </a:r>
            <a:endParaRPr lang="zh-TW" altLang="en-US" sz="2000" dirty="0" smtClean="0">
              <a:solidFill>
                <a:schemeClr val="tx1"/>
              </a:solidFill>
            </a:endParaRPr>
          </a:p>
          <a:p>
            <a:pPr algn="ctr"/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56458" y="3510417"/>
            <a:ext cx="2591615" cy="73983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GNN</a:t>
            </a:r>
          </a:p>
          <a:p>
            <a:pPr algn="ctr"/>
            <a:r>
              <a:rPr lang="en-US" altLang="zh-TW" sz="2000" dirty="0" smtClean="0"/>
              <a:t>All-Atom Modelling</a:t>
            </a:r>
            <a:endParaRPr lang="zh-TW" altLang="en-US" sz="2000" dirty="0" smtClean="0"/>
          </a:p>
        </p:txBody>
      </p:sp>
      <p:sp>
        <p:nvSpPr>
          <p:cNvPr id="20" name="矩形 19"/>
          <p:cNvSpPr/>
          <p:nvPr/>
        </p:nvSpPr>
        <p:spPr>
          <a:xfrm>
            <a:off x="756458" y="4981770"/>
            <a:ext cx="2591613" cy="781397"/>
          </a:xfrm>
          <a:prstGeom prst="rect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HMM</a:t>
            </a:r>
          </a:p>
          <a:p>
            <a:pPr algn="ctr"/>
            <a:r>
              <a:rPr lang="en-US" altLang="zh-TW" sz="2000" dirty="0" smtClean="0"/>
              <a:t>Post-processed</a:t>
            </a:r>
            <a:endParaRPr lang="zh-TW" altLang="en-US" sz="2000" dirty="0"/>
          </a:p>
        </p:txBody>
      </p:sp>
      <p:sp>
        <p:nvSpPr>
          <p:cNvPr id="21" name="向下箭號 20"/>
          <p:cNvSpPr/>
          <p:nvPr/>
        </p:nvSpPr>
        <p:spPr>
          <a:xfrm>
            <a:off x="1985761" y="2953464"/>
            <a:ext cx="133006" cy="3823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22" name="向下箭號 21"/>
          <p:cNvSpPr/>
          <p:nvPr/>
        </p:nvSpPr>
        <p:spPr>
          <a:xfrm>
            <a:off x="1985761" y="4424817"/>
            <a:ext cx="133006" cy="3823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</p:spTree>
    <p:extLst>
      <p:ext uri="{BB962C8B-B14F-4D97-AF65-F5344CB8AC3E}">
        <p14:creationId xmlns:p14="http://schemas.microsoft.com/office/powerpoint/2010/main" val="407370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" grpId="0"/>
      <p:bldP spid="14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標題 6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altLang="zh-TW" dirty="0" smtClean="0"/>
                  <a:t>ModelAngelo</a:t>
                </a:r>
                <a:br>
                  <a:rPr lang="en-US" altLang="zh-TW" dirty="0" smtClean="0"/>
                </a:br>
                <a:r>
                  <a:rPr lang="en-US" altLang="zh-TW" dirty="0" smtClean="0"/>
                  <a:t>Input: </a:t>
                </a:r>
                <a:r>
                  <a:rPr lang="en-US" altLang="zh-TW" dirty="0" err="1" smtClean="0"/>
                  <a:t>Cryo</a:t>
                </a:r>
                <a:r>
                  <a:rPr lang="en-US" altLang="zh-TW" dirty="0" smtClean="0"/>
                  <a:t>-EM map (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altLang="zh-TW" dirty="0" smtClean="0"/>
                  <a:t>) + Sequence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7" name="標題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7" t="-10599" b="-179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756458" y="2039064"/>
            <a:ext cx="2591616" cy="73983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Residue Segmentation</a:t>
            </a:r>
            <a:endParaRPr lang="zh-TW" altLang="en-US" sz="2000" dirty="0" smtClean="0">
              <a:solidFill>
                <a:schemeClr val="tx1"/>
              </a:solidFill>
            </a:endParaRPr>
          </a:p>
          <a:p>
            <a:pPr algn="ctr"/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56458" y="3510417"/>
            <a:ext cx="2591615" cy="73983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GNN</a:t>
            </a:r>
          </a:p>
          <a:p>
            <a:pPr algn="ctr"/>
            <a:r>
              <a:rPr lang="en-US" altLang="zh-TW" sz="2000" dirty="0" smtClean="0"/>
              <a:t>All-Atom Modelling</a:t>
            </a:r>
            <a:endParaRPr lang="zh-TW" altLang="en-US" sz="2000" dirty="0" smtClean="0"/>
          </a:p>
        </p:txBody>
      </p:sp>
      <p:sp>
        <p:nvSpPr>
          <p:cNvPr id="10" name="矩形 9"/>
          <p:cNvSpPr/>
          <p:nvPr/>
        </p:nvSpPr>
        <p:spPr>
          <a:xfrm>
            <a:off x="756458" y="4981770"/>
            <a:ext cx="2591613" cy="781397"/>
          </a:xfrm>
          <a:prstGeom prst="rect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HMM</a:t>
            </a:r>
          </a:p>
          <a:p>
            <a:pPr algn="ctr"/>
            <a:r>
              <a:rPr lang="en-US" altLang="zh-TW" sz="2000" dirty="0" smtClean="0"/>
              <a:t>Post-processed</a:t>
            </a:r>
            <a:endParaRPr lang="zh-TW" altLang="en-US" sz="2000" dirty="0"/>
          </a:p>
        </p:txBody>
      </p:sp>
      <p:sp>
        <p:nvSpPr>
          <p:cNvPr id="11" name="向下箭號 10"/>
          <p:cNvSpPr/>
          <p:nvPr/>
        </p:nvSpPr>
        <p:spPr>
          <a:xfrm>
            <a:off x="1985761" y="2953464"/>
            <a:ext cx="133006" cy="3823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12" name="向下箭號 11"/>
          <p:cNvSpPr/>
          <p:nvPr/>
        </p:nvSpPr>
        <p:spPr>
          <a:xfrm>
            <a:off x="1985761" y="4424817"/>
            <a:ext cx="133006" cy="3823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3550024" y="1954221"/>
                <a:ext cx="8516470" cy="3454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/>
                  <a:t>To identify where individual residues are placed.</a:t>
                </a:r>
                <a:r>
                  <a:rPr lang="zh-TW" altLang="en-US" dirty="0" smtClean="0"/>
                  <a:t>（初始模型）</a:t>
                </a:r>
                <a:endParaRPr lang="en-US" altLang="zh-TW" dirty="0" smtClean="0"/>
              </a:p>
              <a:p>
                <a:r>
                  <a:rPr lang="zh-TW" altLang="en-US" dirty="0"/>
                  <a:t>　</a:t>
                </a:r>
                <a:r>
                  <a:rPr lang="zh-TW" altLang="en-US" dirty="0" smtClean="0"/>
                  <a:t>　</a:t>
                </a:r>
                <a:r>
                  <a:rPr lang="pt-BR" altLang="zh-TW" dirty="0" smtClean="0"/>
                  <a:t>Cryo-EM map: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sup>
                    </m:sSup>
                  </m:oMath>
                </a14:m>
                <a:endParaRPr lang="pt-BR" altLang="zh-TW" dirty="0" smtClean="0"/>
              </a:p>
              <a:p>
                <a:r>
                  <a:rPr lang="zh-TW" altLang="en-US" dirty="0" smtClean="0"/>
                  <a:t>　　</a:t>
                </a:r>
                <a:r>
                  <a:rPr lang="en-US" altLang="zh-TW" dirty="0" smtClean="0"/>
                  <a:t>Sequence: </a:t>
                </a:r>
                <a:r>
                  <a:rPr lang="zh-TW" altLang="en-US" dirty="0" smtClean="0"/>
                  <a:t>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zh-TW" altLang="en-US" dirty="0" smtClean="0"/>
                  <a:t>位置為主的模型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TW" altLang="en-US" dirty="0" smtClean="0"/>
                  <a:t>，</a:t>
                </a:r>
                <a:r>
                  <a:rPr lang="en-US" altLang="zh-TW" dirty="0" smtClean="0"/>
                  <a:t> an associated binary target T, </a:t>
                </a:r>
              </a:p>
              <a:p>
                <a:r>
                  <a:rPr lang="zh-TW" altLang="en-US" dirty="0" smtClean="0"/>
                  <a:t>　　　　</a:t>
                </a:r>
                <a:r>
                  <a:rPr lang="en-US" altLang="zh-TW" dirty="0" smtClean="0"/>
                  <a:t>where 1 represents the existence of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en-US" altLang="zh-TW" dirty="0"/>
                  <a:t> </a:t>
                </a:r>
                <a:r>
                  <a:rPr lang="en-US" altLang="zh-TW" dirty="0" smtClean="0"/>
                  <a:t>atom in the voxel and 0 the lack of it.</a:t>
                </a:r>
              </a:p>
              <a:p>
                <a:r>
                  <a:rPr lang="zh-TW" altLang="en-US" dirty="0"/>
                  <a:t>　</a:t>
                </a:r>
                <a:r>
                  <a:rPr lang="zh-TW" altLang="en-US" dirty="0" smtClean="0"/>
                  <a:t>　</a:t>
                </a:r>
                <a:r>
                  <a:rPr lang="en-US" altLang="zh-TW" dirty="0" smtClean="0"/>
                  <a:t>Goal: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TW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altLang="zh-TW" dirty="0" smtClean="0"/>
              </a:p>
              <a:p>
                <a:endParaRPr lang="en-US" altLang="zh-TW" dirty="0" smtClean="0"/>
              </a:p>
              <a:p>
                <a:r>
                  <a:rPr lang="zh-TW" altLang="en-US" dirty="0" smtClean="0"/>
                  <a:t>　　</a:t>
                </a:r>
                <a:r>
                  <a:rPr lang="en-US" altLang="zh-TW" dirty="0" smtClean="0"/>
                  <a:t>Method: CNN</a:t>
                </a:r>
              </a:p>
              <a:p>
                <a:r>
                  <a:rPr lang="zh-TW" altLang="en-US" dirty="0" smtClean="0"/>
                  <a:t>　　</a:t>
                </a:r>
                <a:r>
                  <a:rPr lang="en-US" altLang="zh-TW" dirty="0" smtClean="0"/>
                  <a:t>(We did this in a supervised manner using 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online deposited pairs of </a:t>
                </a:r>
                <a:r>
                  <a:rPr lang="en-US" altLang="zh-TW" dirty="0" err="1" smtClean="0">
                    <a:solidFill>
                      <a:srgbClr val="FF0000"/>
                    </a:solidFill>
                  </a:rPr>
                  <a:t>cryo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-EM volumes and PDB models</a:t>
                </a:r>
                <a:r>
                  <a:rPr lang="en-US" altLang="zh-TW" dirty="0" smtClean="0"/>
                  <a:t>.)</a:t>
                </a:r>
              </a:p>
              <a:p>
                <a:endParaRPr lang="en-US" altLang="zh-TW" dirty="0" smtClean="0"/>
              </a:p>
              <a:p>
                <a:r>
                  <a:rPr lang="zh-TW" altLang="en-US" dirty="0"/>
                  <a:t>　</a:t>
                </a:r>
                <a:r>
                  <a:rPr lang="zh-TW" altLang="en-US" dirty="0" smtClean="0"/>
                  <a:t>　要求：</a:t>
                </a:r>
                <a:r>
                  <a:rPr lang="en-US" altLang="zh-TW" dirty="0" smtClean="0"/>
                  <a:t>There is no voxel that contains more than one such atom.</a:t>
                </a: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024" y="1954221"/>
                <a:ext cx="8516470" cy="3454151"/>
              </a:xfrm>
              <a:prstGeom prst="rect">
                <a:avLst/>
              </a:prstGeom>
              <a:blipFill>
                <a:blip r:embed="rId3"/>
                <a:stretch>
                  <a:fillRect l="-573" t="-1060" r="-1145" b="-21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單箭頭接點 14"/>
          <p:cNvCxnSpPr/>
          <p:nvPr/>
        </p:nvCxnSpPr>
        <p:spPr>
          <a:xfrm>
            <a:off x="3348071" y="2142565"/>
            <a:ext cx="2019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09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標題 6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altLang="zh-TW" dirty="0" smtClean="0"/>
                  <a:t>ModelAngelo</a:t>
                </a:r>
                <a:br>
                  <a:rPr lang="en-US" altLang="zh-TW" dirty="0" smtClean="0"/>
                </a:br>
                <a:r>
                  <a:rPr lang="en-US" altLang="zh-TW" dirty="0" smtClean="0"/>
                  <a:t>Input: </a:t>
                </a:r>
                <a:r>
                  <a:rPr lang="en-US" altLang="zh-TW" dirty="0" err="1" smtClean="0"/>
                  <a:t>Cryo</a:t>
                </a:r>
                <a:r>
                  <a:rPr lang="en-US" altLang="zh-TW" dirty="0" smtClean="0"/>
                  <a:t>-EM map (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altLang="zh-TW" dirty="0" smtClean="0"/>
                  <a:t>) + Sequence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7" name="標題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7" t="-10599" b="-179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3550024" y="1954221"/>
                <a:ext cx="8516470" cy="3141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/>
                  <a:t>To identify where individual residues are placed.</a:t>
                </a:r>
                <a:r>
                  <a:rPr lang="zh-TW" altLang="en-US" dirty="0" smtClean="0"/>
                  <a:t>（初始模型）</a:t>
                </a:r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TW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altLang="zh-TW" dirty="0" smtClean="0"/>
              </a:p>
              <a:p>
                <a:r>
                  <a:rPr lang="zh-TW" altLang="en-US" dirty="0" smtClean="0"/>
                  <a:t>　　</a:t>
                </a:r>
                <a:r>
                  <a:rPr lang="en-US" altLang="zh-TW" dirty="0" smtClean="0"/>
                  <a:t>Example:  PDB entry 7PT7, </a:t>
                </a:r>
              </a:p>
              <a:p>
                <a:r>
                  <a:rPr lang="zh-TW" altLang="en-US" dirty="0"/>
                  <a:t>　</a:t>
                </a:r>
                <a:r>
                  <a:rPr lang="zh-TW" altLang="en-US" dirty="0" smtClean="0"/>
                  <a:t>　　　</a:t>
                </a:r>
                <a:r>
                  <a:rPr lang="en-US" altLang="zh-TW" dirty="0" smtClean="0">
                    <a:solidFill>
                      <a:srgbClr val="0000FF"/>
                    </a:solidFill>
                  </a:rPr>
                  <a:t>8455</a:t>
                </a:r>
                <a:r>
                  <a:rPr lang="en-US" altLang="zh-TW" dirty="0" smtClean="0"/>
                  <a:t> modelled amino-acid residues,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zh-TW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TW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dirty="0">
                    <a:solidFill>
                      <a:srgbClr val="00B050"/>
                    </a:solidFill>
                  </a:rPr>
                  <a:t>16,777,216</a:t>
                </a:r>
                <a:r>
                  <a:rPr lang="en-US" altLang="zh-TW" dirty="0"/>
                  <a:t> </a:t>
                </a:r>
                <a:r>
                  <a:rPr lang="en-US" altLang="zh-TW" dirty="0" smtClean="0"/>
                  <a:t>voxels</a:t>
                </a:r>
              </a:p>
              <a:p>
                <a:r>
                  <a:rPr lang="zh-TW" altLang="en-US" dirty="0"/>
                  <a:t>　</a:t>
                </a:r>
                <a:r>
                  <a:rPr lang="zh-TW" altLang="en-US" dirty="0" smtClean="0"/>
                  <a:t>　　　</a:t>
                </a:r>
                <a:r>
                  <a:rPr lang="en-US" altLang="zh-TW" b="1" dirty="0" smtClean="0">
                    <a:solidFill>
                      <a:srgbClr val="FF0000"/>
                    </a:solidFill>
                  </a:rPr>
                  <a:t>only 0.05 % of the voxels have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zh-TW" alt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sup>
                    </m:sSup>
                  </m:oMath>
                </a14:m>
                <a:r>
                  <a:rPr lang="en-US" altLang="zh-TW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b="1" dirty="0" smtClean="0">
                    <a:solidFill>
                      <a:srgbClr val="FF0000"/>
                    </a:solidFill>
                  </a:rPr>
                  <a:t>atom</a:t>
                </a:r>
                <a:endParaRPr lang="en-US" altLang="zh-TW" b="1" dirty="0" smtClean="0"/>
              </a:p>
              <a:p>
                <a:r>
                  <a:rPr lang="zh-TW" altLang="en-US" dirty="0" smtClean="0"/>
                  <a:t>　　　　</a:t>
                </a:r>
                <a:r>
                  <a:rPr lang="en-US" altLang="zh-TW" dirty="0" smtClean="0"/>
                  <a:t>balance the loss from the empty voxels and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containing ones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b="0" i="1" smtClean="0">
                          <a:latin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r>
                  <a:rPr lang="zh-TW" altLang="en-US" dirty="0" smtClean="0"/>
                  <a:t>　　　　</a:t>
                </a:r>
                <a14:m>
                  <m:oMath xmlns:m="http://schemas.openxmlformats.org/officeDocument/2006/math">
                    <m:r>
                      <a:rPr lang="zh-TW" altLang="en-US" b="0" i="1" smtClean="0">
                        <a:latin typeface="Cambria Math" panose="02040503050406030204" pitchFamily="18" charset="0"/>
                      </a:rPr>
                      <m:t>𝜒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is the characteristic function of whether </a:t>
                </a:r>
                <a:r>
                  <a:rPr lang="en-US" altLang="zh-TW" i="1" dirty="0" smtClean="0"/>
                  <a:t>x</a:t>
                </a:r>
                <a:r>
                  <a:rPr lang="en-US" altLang="zh-TW" dirty="0" smtClean="0"/>
                  <a:t> contains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atom</a:t>
                </a:r>
              </a:p>
              <a:p>
                <a:endParaRPr lang="en-US" altLang="zh-TW" dirty="0"/>
              </a:p>
              <a:p>
                <a:r>
                  <a:rPr lang="zh-TW" altLang="en-US" dirty="0" smtClean="0"/>
                  <a:t>　　　　</a:t>
                </a:r>
                <a:r>
                  <a:rPr lang="en-US" altLang="zh-TW" dirty="0" smtClean="0"/>
                  <a:t>Another technique: focal loss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024" y="1954221"/>
                <a:ext cx="8516470" cy="3141116"/>
              </a:xfrm>
              <a:prstGeom prst="rect">
                <a:avLst/>
              </a:prstGeom>
              <a:blipFill>
                <a:blip r:embed="rId3"/>
                <a:stretch>
                  <a:fillRect l="-573" t="-1165" b="-21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單箭頭接點 14"/>
          <p:cNvCxnSpPr/>
          <p:nvPr/>
        </p:nvCxnSpPr>
        <p:spPr>
          <a:xfrm>
            <a:off x="3348071" y="2142565"/>
            <a:ext cx="2019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54"/>
          <a:stretch/>
        </p:blipFill>
        <p:spPr>
          <a:xfrm>
            <a:off x="7336325" y="4456466"/>
            <a:ext cx="4060421" cy="2396122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756458" y="2039064"/>
            <a:ext cx="2591616" cy="73983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Residue Segmentation</a:t>
            </a:r>
            <a:endParaRPr lang="zh-TW" altLang="en-US" sz="2000" dirty="0" smtClean="0">
              <a:solidFill>
                <a:schemeClr val="tx1"/>
              </a:solidFill>
            </a:endParaRPr>
          </a:p>
          <a:p>
            <a:pPr algn="ctr"/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56458" y="3510417"/>
            <a:ext cx="2591615" cy="73983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GNN</a:t>
            </a:r>
          </a:p>
          <a:p>
            <a:pPr algn="ctr"/>
            <a:r>
              <a:rPr lang="en-US" altLang="zh-TW" sz="2000" dirty="0" smtClean="0"/>
              <a:t>All-Atom Modelling</a:t>
            </a:r>
            <a:endParaRPr lang="zh-TW" altLang="en-US" sz="2000" dirty="0" smtClean="0"/>
          </a:p>
        </p:txBody>
      </p:sp>
      <p:sp>
        <p:nvSpPr>
          <p:cNvPr id="17" name="矩形 16"/>
          <p:cNvSpPr/>
          <p:nvPr/>
        </p:nvSpPr>
        <p:spPr>
          <a:xfrm>
            <a:off x="756458" y="4981770"/>
            <a:ext cx="2591613" cy="781397"/>
          </a:xfrm>
          <a:prstGeom prst="rect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HMM</a:t>
            </a:r>
          </a:p>
          <a:p>
            <a:pPr algn="ctr"/>
            <a:r>
              <a:rPr lang="en-US" altLang="zh-TW" sz="2000" dirty="0" smtClean="0"/>
              <a:t>Post-processed</a:t>
            </a:r>
            <a:endParaRPr lang="zh-TW" altLang="en-US" sz="2000" dirty="0"/>
          </a:p>
        </p:txBody>
      </p:sp>
      <p:sp>
        <p:nvSpPr>
          <p:cNvPr id="18" name="向下箭號 17"/>
          <p:cNvSpPr/>
          <p:nvPr/>
        </p:nvSpPr>
        <p:spPr>
          <a:xfrm>
            <a:off x="1985761" y="2953464"/>
            <a:ext cx="133006" cy="3823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19" name="向下箭號 18"/>
          <p:cNvSpPr/>
          <p:nvPr/>
        </p:nvSpPr>
        <p:spPr>
          <a:xfrm>
            <a:off x="1985761" y="4424817"/>
            <a:ext cx="133006" cy="3823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</p:spTree>
    <p:extLst>
      <p:ext uri="{BB962C8B-B14F-4D97-AF65-F5344CB8AC3E}">
        <p14:creationId xmlns:p14="http://schemas.microsoft.com/office/powerpoint/2010/main" val="177126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標題 6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altLang="zh-TW" dirty="0" smtClean="0"/>
                  <a:t>ModelAngelo</a:t>
                </a:r>
                <a:br>
                  <a:rPr lang="en-US" altLang="zh-TW" dirty="0" smtClean="0"/>
                </a:br>
                <a:r>
                  <a:rPr lang="en-US" altLang="zh-TW" dirty="0" smtClean="0"/>
                  <a:t>Input: </a:t>
                </a:r>
                <a:r>
                  <a:rPr lang="en-US" altLang="zh-TW" dirty="0" err="1" smtClean="0"/>
                  <a:t>Cryo</a:t>
                </a:r>
                <a:r>
                  <a:rPr lang="en-US" altLang="zh-TW" dirty="0" smtClean="0"/>
                  <a:t>-EM map (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altLang="zh-TW" dirty="0" smtClean="0"/>
                  <a:t>) + Sequence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7" name="標題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7" t="-10599" b="-179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/>
          <p:cNvSpPr txBox="1"/>
          <p:nvPr/>
        </p:nvSpPr>
        <p:spPr>
          <a:xfrm>
            <a:off x="3550024" y="3714981"/>
            <a:ext cx="8516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>
                <a:solidFill>
                  <a:schemeClr val="accent2"/>
                </a:solidFill>
              </a:rPr>
              <a:t>Cryo</a:t>
            </a:r>
            <a:r>
              <a:rPr lang="en-US" altLang="zh-TW" dirty="0" smtClean="0">
                <a:solidFill>
                  <a:schemeClr val="accent2"/>
                </a:solidFill>
              </a:rPr>
              <a:t>-EM Attention module</a:t>
            </a:r>
            <a:r>
              <a:rPr lang="en-US" altLang="zh-TW" dirty="0" smtClean="0"/>
              <a:t> + </a:t>
            </a:r>
            <a:r>
              <a:rPr lang="en-US" altLang="zh-TW" dirty="0" smtClean="0">
                <a:solidFill>
                  <a:srgbClr val="0000FF"/>
                </a:solidFill>
              </a:rPr>
              <a:t>Sequence Attention module</a:t>
            </a:r>
            <a:r>
              <a:rPr lang="en-US" altLang="zh-TW" dirty="0" smtClean="0"/>
              <a:t> + </a:t>
            </a:r>
            <a:r>
              <a:rPr lang="en-US" altLang="zh-TW" dirty="0" smtClean="0">
                <a:solidFill>
                  <a:schemeClr val="accent6"/>
                </a:solidFill>
              </a:rPr>
              <a:t>Spatial Invariant Point</a:t>
            </a:r>
            <a:r>
              <a:rPr lang="en-US" altLang="zh-TW" dirty="0" smtClean="0"/>
              <a:t> </a:t>
            </a:r>
          </a:p>
          <a:p>
            <a:r>
              <a:rPr lang="zh-TW" altLang="en-US" dirty="0" smtClean="0"/>
              <a:t>　　　　　　　　　　　　　　　　　　　　　　　　 </a:t>
            </a:r>
            <a:r>
              <a:rPr lang="en-US" altLang="zh-TW" dirty="0" smtClean="0">
                <a:solidFill>
                  <a:schemeClr val="accent6"/>
                </a:solidFill>
              </a:rPr>
              <a:t>Attention module</a:t>
            </a:r>
            <a:endParaRPr lang="zh-TW" altLang="en-US" dirty="0">
              <a:solidFill>
                <a:schemeClr val="accent6"/>
              </a:solidFill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>
            <a:off x="3348071" y="3899647"/>
            <a:ext cx="2019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56458" y="2039064"/>
            <a:ext cx="2591616" cy="73983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Residue Segmentation</a:t>
            </a:r>
            <a:endParaRPr lang="zh-TW" altLang="en-US" sz="2000" dirty="0" smtClean="0">
              <a:solidFill>
                <a:schemeClr val="tx1"/>
              </a:solidFill>
            </a:endParaRPr>
          </a:p>
          <a:p>
            <a:pPr algn="ctr"/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56458" y="3510417"/>
            <a:ext cx="2591615" cy="73983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GNN</a:t>
            </a:r>
          </a:p>
          <a:p>
            <a:pPr algn="ctr"/>
            <a:r>
              <a:rPr lang="en-US" altLang="zh-TW" sz="2000" dirty="0" smtClean="0"/>
              <a:t>All-Atom Modelling</a:t>
            </a:r>
            <a:endParaRPr lang="zh-TW" altLang="en-US" sz="2000" dirty="0" smtClean="0"/>
          </a:p>
        </p:txBody>
      </p:sp>
      <p:sp>
        <p:nvSpPr>
          <p:cNvPr id="17" name="矩形 16"/>
          <p:cNvSpPr/>
          <p:nvPr/>
        </p:nvSpPr>
        <p:spPr>
          <a:xfrm>
            <a:off x="756458" y="4981770"/>
            <a:ext cx="2591613" cy="781397"/>
          </a:xfrm>
          <a:prstGeom prst="rect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HMM</a:t>
            </a:r>
          </a:p>
          <a:p>
            <a:pPr algn="ctr"/>
            <a:r>
              <a:rPr lang="en-US" altLang="zh-TW" sz="2000" dirty="0" smtClean="0"/>
              <a:t>Post-processed</a:t>
            </a:r>
            <a:endParaRPr lang="zh-TW" altLang="en-US" sz="2000" dirty="0"/>
          </a:p>
        </p:txBody>
      </p:sp>
      <p:sp>
        <p:nvSpPr>
          <p:cNvPr id="18" name="向下箭號 17"/>
          <p:cNvSpPr/>
          <p:nvPr/>
        </p:nvSpPr>
        <p:spPr>
          <a:xfrm>
            <a:off x="1985761" y="2953464"/>
            <a:ext cx="133006" cy="3823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19" name="向下箭號 18"/>
          <p:cNvSpPr/>
          <p:nvPr/>
        </p:nvSpPr>
        <p:spPr>
          <a:xfrm>
            <a:off x="1985761" y="4424817"/>
            <a:ext cx="133006" cy="3823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</p:spTree>
    <p:extLst>
      <p:ext uri="{BB962C8B-B14F-4D97-AF65-F5344CB8AC3E}">
        <p14:creationId xmlns:p14="http://schemas.microsoft.com/office/powerpoint/2010/main" val="191815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59259E-6 L -4.58333E-6 -0.24491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16091</TotalTime>
  <Words>772</Words>
  <Application>Microsoft Office PowerPoint</Application>
  <PresentationFormat>寬螢幕</PresentationFormat>
  <Paragraphs>424</Paragraphs>
  <Slides>28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3" baseType="lpstr">
      <vt:lpstr>標楷體</vt:lpstr>
      <vt:lpstr>Arial</vt:lpstr>
      <vt:lpstr>Cambria Math</vt:lpstr>
      <vt:lpstr>Times New Roman</vt:lpstr>
      <vt:lpstr>Office 佈景主題</vt:lpstr>
      <vt:lpstr>ModelAngelo: Automated Model Building in Cryo-EM Maps</vt:lpstr>
      <vt:lpstr>PowerPoint 簡報</vt:lpstr>
      <vt:lpstr>Background Knowledge</vt:lpstr>
      <vt:lpstr>Background Knowledge</vt:lpstr>
      <vt:lpstr>PowerPoint 簡報</vt:lpstr>
      <vt:lpstr>ModelAngelo Input: Cryo-EM map (V∈R^(N^3 )) + Sequence</vt:lpstr>
      <vt:lpstr>ModelAngelo Input: Cryo-EM map (V∈R^(N^3 )) + Sequence</vt:lpstr>
      <vt:lpstr>ModelAngelo Input: Cryo-EM map (V∈R^(N^3 )) + Sequence</vt:lpstr>
      <vt:lpstr>ModelAngelo Input: Cryo-EM map (V∈R^(N^3 )) + Sequence</vt:lpstr>
      <vt:lpstr>ModelAngelo Input: Cryo-EM map (V∈R^(N^3 )) + Sequence</vt:lpstr>
      <vt:lpstr>ModelAngelo Input: Cryo-EM map (V∈R^(N^3 )) + Sequence</vt:lpstr>
      <vt:lpstr>ModelAngelo Input: Cryo-EM map (V∈R^(N^3 )) + Sequence</vt:lpstr>
      <vt:lpstr>ModelAngelo Input: Cryo-EM map (V∈R^(N^3 )) + Sequence</vt:lpstr>
      <vt:lpstr>A pre-trained protein language model </vt:lpstr>
      <vt:lpstr>ModelAngelo Input: Cryo-EM map (V∈R^(N^3 )) + Sequence</vt:lpstr>
      <vt:lpstr>ModelAngelo Input: Cryo-EM map (V∈R^(N^3 )) + Sequence</vt:lpstr>
      <vt:lpstr>Query points and neighbors</vt:lpstr>
      <vt:lpstr>ModelAngelo Input: Cryo-EM map (V∈R^(N^3 )) + Sequence</vt:lpstr>
      <vt:lpstr>ModelAngelo Input: Cryo-EM map (V∈R^(N^3 )) + Sequence</vt:lpstr>
      <vt:lpstr>Losses</vt:lpstr>
      <vt:lpstr>ModelAngelo Input: Cryo-EM map (V∈R^(N^3 )) + Sequence</vt:lpstr>
      <vt:lpstr>ModelAngelo Input: Cryo-EM map (V∈R^(N^3 )) + Sequence</vt:lpstr>
      <vt:lpstr>Results</vt:lpstr>
      <vt:lpstr>Results</vt:lpstr>
      <vt:lpstr>Results</vt:lpstr>
      <vt:lpstr>PowerPoint 簡報</vt:lpstr>
      <vt:lpstr>PowerPoint 簡報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ModelAngelo: Automated Model Building in Cryo-EM Maps</dc:title>
  <dc:creator>moonsita</dc:creator>
  <cp:lastModifiedBy>moonsita</cp:lastModifiedBy>
  <cp:revision>70</cp:revision>
  <dcterms:created xsi:type="dcterms:W3CDTF">2022-10-27T08:50:31Z</dcterms:created>
  <dcterms:modified xsi:type="dcterms:W3CDTF">2023-01-09T06:59:51Z</dcterms:modified>
</cp:coreProperties>
</file>